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Montserrat"/>
      <p:regular r:id="rId35"/>
      <p:bold r:id="rId36"/>
      <p:italic r:id="rId37"/>
      <p:boldItalic r:id="rId38"/>
    </p:embeddedFont>
    <p:embeddedFont>
      <p:font typeface="Poppins SemiBold"/>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4.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PoppinsSemiBold-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8ff54964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18ff54964e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9754b40d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9754b40d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9754b40d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9754b40d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9754b40d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9754b40d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9754b40d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9754b40d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9754b40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9754b40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8ff54964e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8ff54964e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9754b40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9754b40d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754b40d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9754b40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8ff5496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8ff5496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9754b40d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9754b40d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9754b40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9754b40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9754b40d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9754b40d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9754b40d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9754b40d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9754b40d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9754b40d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9754b40d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9754b40d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9754b40d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9754b40d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8ff5496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8ff5496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9754b40d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9754b40d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8ff5496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8ff5496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9754b40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9754b40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8ff54964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8ff54964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9754b40d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9754b40d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9754b40d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9754b40d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9754b40d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9754b40d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3"/>
          <p:cNvSpPr txBox="1"/>
          <p:nvPr>
            <p:ph type="title"/>
          </p:nvPr>
        </p:nvSpPr>
        <p:spPr>
          <a:xfrm>
            <a:off x="415600" y="1101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3"/>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4" name="Google Shape;84;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5" name="Shape 85"/>
        <p:cNvGrpSpPr/>
        <p:nvPr/>
      </p:nvGrpSpPr>
      <p:grpSpPr>
        <a:xfrm>
          <a:off x="0" y="0"/>
          <a:ext cx="0" cy="0"/>
          <a:chOff x="0" y="0"/>
          <a:chExt cx="0" cy="0"/>
        </a:xfrm>
      </p:grpSpPr>
      <p:sp>
        <p:nvSpPr>
          <p:cNvPr id="86" name="Google Shape;86;p14"/>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 name="Google Shape;87;p1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7" name="Google Shape;97;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2" name="Google Shape;122;p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4" name="Google Shape;124;p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5" name="Google Shape;125;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p2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0" name="Google Shape;140;p2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1" name="Google Shape;14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4" name="Shape 144"/>
        <p:cNvGrpSpPr/>
        <p:nvPr/>
      </p:nvGrpSpPr>
      <p:grpSpPr>
        <a:xfrm>
          <a:off x="0" y="0"/>
          <a:ext cx="0" cy="0"/>
          <a:chOff x="0" y="0"/>
          <a:chExt cx="0" cy="0"/>
        </a:xfrm>
      </p:grpSpPr>
      <p:sp>
        <p:nvSpPr>
          <p:cNvPr id="145" name="Google Shape;145;p2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4"/>
          <p:cNvSpPr/>
          <p:nvPr>
            <p:ph idx="2" type="pic"/>
          </p:nvPr>
        </p:nvSpPr>
        <p:spPr>
          <a:xfrm>
            <a:off x="5183188" y="987425"/>
            <a:ext cx="6172200" cy="4873500"/>
          </a:xfrm>
          <a:prstGeom prst="rect">
            <a:avLst/>
          </a:prstGeom>
          <a:noFill/>
          <a:ln>
            <a:noFill/>
          </a:ln>
        </p:spPr>
      </p:sp>
      <p:sp>
        <p:nvSpPr>
          <p:cNvPr id="147" name="Google Shape;147;p2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8" name="Google Shape;148;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1" name="Shape 151"/>
        <p:cNvGrpSpPr/>
        <p:nvPr/>
      </p:nvGrpSpPr>
      <p:grpSpPr>
        <a:xfrm>
          <a:off x="0" y="0"/>
          <a:ext cx="0" cy="0"/>
          <a:chOff x="0" y="0"/>
          <a:chExt cx="0" cy="0"/>
        </a:xfrm>
      </p:grpSpPr>
      <p:sp>
        <p:nvSpPr>
          <p:cNvPr id="152" name="Google Shape;152;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2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p2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625"/>
          </a:xfrm>
          <a:prstGeom prst="rect">
            <a:avLst/>
          </a:prstGeom>
          <a:noFill/>
          <a:ln>
            <a:noFill/>
          </a:ln>
        </p:spPr>
      </p:sp>
      <p:sp>
        <p:nvSpPr>
          <p:cNvPr id="65" name="Google Shape;65;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45752" l="0" r="0" t="0"/>
          <a:stretch/>
        </p:blipFill>
        <p:spPr>
          <a:xfrm>
            <a:off x="-50" y="-5"/>
            <a:ext cx="12192000" cy="76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4.jpg"/><Relationship Id="rId7" Type="http://schemas.openxmlformats.org/officeDocument/2006/relationships/image" Target="../media/image21.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24.jpg"/><Relationship Id="rId7" Type="http://schemas.openxmlformats.org/officeDocument/2006/relationships/image" Target="../media/image21.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hyperlink" Target="https://upload.wikimedia.org/wikipedia/commons/4/44/Timeline_EN.png" TargetMode="External"/><Relationship Id="rId7"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34.jpg"/><Relationship Id="rId5" Type="http://schemas.openxmlformats.org/officeDocument/2006/relationships/image" Target="../media/image5.png"/><Relationship Id="rId6" Type="http://schemas.openxmlformats.org/officeDocument/2006/relationships/hyperlink" Target="https://get.pxhere.com/photo/update-software-upgrade-laptop-computer-install-program-screen-system-repair-data-development-electronic-load-pc-process-progress-support-technical-load-output-device-finger-hand-technology-graphic-design-font-animation-icon-illustration-multimedia-brand-gesture-logo-display-device-diagram-Computer-monitor-accessory-graphics-1565823.jpg" TargetMode="External"/><Relationship Id="rId7" Type="http://schemas.openxmlformats.org/officeDocument/2006/relationships/image" Target="../media/image35.jpg"/><Relationship Id="rId8" Type="http://schemas.openxmlformats.org/officeDocument/2006/relationships/hyperlink" Target="https://storage.needpix.com/rsynced_images/app-1013616_1280.jp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5.png"/><Relationship Id="rId6" Type="http://schemas.openxmlformats.org/officeDocument/2006/relationships/hyperlink" Target="https://upload.wikimedia.org/wikipedia/commons/6/65/Code11_barcode.png" TargetMode="External"/><Relationship Id="rId7" Type="http://schemas.openxmlformats.org/officeDocument/2006/relationships/image" Target="../media/image38.png"/><Relationship Id="rId8" Type="http://schemas.openxmlformats.org/officeDocument/2006/relationships/hyperlink" Target="https://upload.wikimedia.org/wikipedia/commons/6/65/QR_code_for_QRpedia.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49.jpg"/><Relationship Id="rId5" Type="http://schemas.openxmlformats.org/officeDocument/2006/relationships/image" Target="../media/image5.png"/><Relationship Id="rId6" Type="http://schemas.openxmlformats.org/officeDocument/2006/relationships/hyperlink" Target="https://get.pxhere.com/photo/seo-data-big-data-analytics-site-database-analysis-data-center-statistics-research-data-analytics-data-analysis-financial-search-processing-image-icon-banner-business-center-chart-cloud-compute-computing-concept-design-digital-element-file-filter-flat-folder-information-internet-market-media-network-online-page-paper-process-report-product-human-behavior-communication-standing-business-conversation-public-speaking-businessperson-technology-white-collar-worker-job-organization-font-collaboration-management-illustration-brand-1443941.jpg" TargetMode="External"/><Relationship Id="rId7" Type="http://schemas.openxmlformats.org/officeDocument/2006/relationships/image" Target="../media/image40.jpg"/><Relationship Id="rId8" Type="http://schemas.openxmlformats.org/officeDocument/2006/relationships/hyperlink" Target="https://media.defense.gov/2020/Jun/11/2002314295/2000/2000/0/200608-F-HX758-1001.JP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41.jpg"/><Relationship Id="rId5" Type="http://schemas.openxmlformats.org/officeDocument/2006/relationships/image" Target="../media/image5.png"/><Relationship Id="rId6" Type="http://schemas.openxmlformats.org/officeDocument/2006/relationships/hyperlink" Target="https://get.pxhere.com/photo/checklist-business-workplace-notebook-list-check-pen-destinations-form-note-poll-selection-mark-paper-questionnaire-tick-coffee-choice-document-interview-success-concept-office-checkbox-text-line-font-material-product-angle-brand-1449503.jpg" TargetMode="External"/><Relationship Id="rId7" Type="http://schemas.openxmlformats.org/officeDocument/2006/relationships/image" Target="../media/image43.jpg"/><Relationship Id="rId8" Type="http://schemas.openxmlformats.org/officeDocument/2006/relationships/hyperlink" Target="https://get.pxhere.com/photo/audit-report-verification-magnifier-auditor-financial-concept-business-tax-paper-file-review-consultant-accounting-examination-document-research-checkout-management-check-analysis-statistics-inspection-verify-assessment-auditing-line-font-hand-diagram-angle-brand-circle-graphic-design-product-1452813.jpg" TargetMode="External"/></Relationships>
</file>

<file path=ppt/slides/_rels/slide26.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youtube.com/watch?v=0PBO1ZotWi0" TargetMode="External"/><Relationship Id="rId4" Type="http://schemas.openxmlformats.org/officeDocument/2006/relationships/hyperlink" Target="https://www.youtube.com/watch?v=7prSt-wcgcA" TargetMode="External"/><Relationship Id="rId9" Type="http://schemas.openxmlformats.org/officeDocument/2006/relationships/image" Target="../media/image5.png"/><Relationship Id="rId5" Type="http://schemas.openxmlformats.org/officeDocument/2006/relationships/hyperlink" Target="https://www.youtube.com/watch?v=1K_b4CapYH0" TargetMode="External"/><Relationship Id="rId6" Type="http://schemas.openxmlformats.org/officeDocument/2006/relationships/hyperlink" Target="https://www.youtube.com/watch?v=aMy8agBeR3I" TargetMode="External"/><Relationship Id="rId7" Type="http://schemas.openxmlformats.org/officeDocument/2006/relationships/image" Target="../media/image10.png"/><Relationship Id="rId8"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jpg"/><Relationship Id="rId4" Type="http://schemas.openxmlformats.org/officeDocument/2006/relationships/image" Target="../media/image45.png"/><Relationship Id="rId9" Type="http://schemas.openxmlformats.org/officeDocument/2006/relationships/image" Target="../media/image11.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5.png"/><Relationship Id="rId7"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grpSp>
        <p:nvGrpSpPr>
          <p:cNvPr id="167" name="Google Shape;167;p27"/>
          <p:cNvGrpSpPr/>
          <p:nvPr/>
        </p:nvGrpSpPr>
        <p:grpSpPr>
          <a:xfrm>
            <a:off x="6453398" y="244444"/>
            <a:ext cx="5492067" cy="1315562"/>
            <a:chOff x="6453398" y="244444"/>
            <a:chExt cx="5492067" cy="1315562"/>
          </a:xfrm>
        </p:grpSpPr>
        <p:sp>
          <p:nvSpPr>
            <p:cNvPr id="168" name="Google Shape;168;p2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169" name="Google Shape;169;p27"/>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70" name="Google Shape;170;p27"/>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sp>
        <p:nvSpPr>
          <p:cNvPr id="171" name="Google Shape;171;p27"/>
          <p:cNvSpPr txBox="1"/>
          <p:nvPr/>
        </p:nvSpPr>
        <p:spPr>
          <a:xfrm>
            <a:off x="1118062" y="6420255"/>
            <a:ext cx="10953900" cy="344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Versi 1.0</a:t>
            </a:r>
            <a:r>
              <a:rPr b="0" i="0" lang="en-US" sz="1400" u="none" cap="none" strike="noStrike">
                <a:solidFill>
                  <a:schemeClr val="lt1"/>
                </a:solidFill>
                <a:latin typeface="Calibri"/>
                <a:ea typeface="Calibri"/>
                <a:cs typeface="Calibri"/>
                <a:sym typeface="Calibri"/>
              </a:rPr>
              <a:t>] – [</a:t>
            </a:r>
            <a:r>
              <a:rPr lang="en-US">
                <a:solidFill>
                  <a:schemeClr val="lt1"/>
                </a:solidFill>
                <a:latin typeface="Calibri"/>
                <a:ea typeface="Calibri"/>
                <a:cs typeface="Calibri"/>
                <a:sym typeface="Calibri"/>
              </a:rPr>
              <a:t>100322</a:t>
            </a:r>
            <a:r>
              <a:rPr b="0" i="0" lang="en-US" sz="1400" u="none" cap="none" strike="noStrike">
                <a:solidFill>
                  <a:schemeClr val="lt1"/>
                </a:solidFill>
                <a:latin typeface="Calibri"/>
                <a:ea typeface="Calibri"/>
                <a:cs typeface="Calibri"/>
                <a:sym typeface="Calibri"/>
              </a:rPr>
              <a:t>]] </a:t>
            </a:r>
            <a:endParaRPr/>
          </a:p>
        </p:txBody>
      </p:sp>
      <p:sp>
        <p:nvSpPr>
          <p:cNvPr id="172" name="Google Shape;172;p27"/>
          <p:cNvSpPr txBox="1"/>
          <p:nvPr/>
        </p:nvSpPr>
        <p:spPr>
          <a:xfrm>
            <a:off x="1118062" y="1393177"/>
            <a:ext cx="9103800" cy="26643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Poppins SemiBold"/>
              <a:buNone/>
            </a:pPr>
            <a:r>
              <a:rPr lang="en-US" sz="5400">
                <a:solidFill>
                  <a:schemeClr val="lt1"/>
                </a:solidFill>
                <a:latin typeface="Poppins SemiBold"/>
                <a:ea typeface="Poppins SemiBold"/>
                <a:cs typeface="Poppins SemiBold"/>
                <a:sym typeface="Poppins SemiBold"/>
              </a:rPr>
              <a:t>Pengenalan Toko Online </a:t>
            </a:r>
            <a:endParaRPr b="0" i="0" sz="5400" u="none" cap="none" strike="noStrike">
              <a:solidFill>
                <a:schemeClr val="lt1"/>
              </a:solidFill>
              <a:latin typeface="Poppins SemiBold"/>
              <a:ea typeface="Poppins SemiBold"/>
              <a:cs typeface="Poppins SemiBold"/>
              <a:sym typeface="Poppins SemiBold"/>
            </a:endParaRPr>
          </a:p>
        </p:txBody>
      </p:sp>
      <p:sp>
        <p:nvSpPr>
          <p:cNvPr id="173" name="Google Shape;173;p27"/>
          <p:cNvSpPr txBox="1"/>
          <p:nvPr/>
        </p:nvSpPr>
        <p:spPr>
          <a:xfrm>
            <a:off x="1127383" y="4548531"/>
            <a:ext cx="8072700" cy="500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00"/>
              </a:buClr>
              <a:buSzPts val="2800"/>
              <a:buFont typeface="Calibri"/>
              <a:buNone/>
            </a:pPr>
            <a:r>
              <a:rPr lang="en-US" sz="2800">
                <a:solidFill>
                  <a:srgbClr val="FFFF00"/>
                </a:solidFill>
                <a:latin typeface="Calibri"/>
                <a:ea typeface="Calibri"/>
                <a:cs typeface="Calibri"/>
                <a:sym typeface="Calibri"/>
              </a:rPr>
              <a:t>[Instruktur]</a:t>
            </a:r>
            <a:endParaRPr/>
          </a:p>
        </p:txBody>
      </p:sp>
      <p:pic>
        <p:nvPicPr>
          <p:cNvPr id="174" name="Google Shape;174;p27"/>
          <p:cNvPicPr preferRelativeResize="0"/>
          <p:nvPr/>
        </p:nvPicPr>
        <p:blipFill>
          <a:blip r:embed="rId6">
            <a:alphaModFix/>
          </a:blip>
          <a:stretch>
            <a:fillRect/>
          </a:stretch>
        </p:blipFill>
        <p:spPr>
          <a:xfrm>
            <a:off x="10799862" y="332900"/>
            <a:ext cx="643263" cy="1060274"/>
          </a:xfrm>
          <a:prstGeom prst="rect">
            <a:avLst/>
          </a:prstGeom>
          <a:noFill/>
          <a:ln>
            <a:noFill/>
          </a:ln>
        </p:spPr>
      </p:pic>
      <p:sp>
        <p:nvSpPr>
          <p:cNvPr id="175" name="Google Shape;175;p27"/>
          <p:cNvSpPr txBox="1"/>
          <p:nvPr/>
        </p:nvSpPr>
        <p:spPr>
          <a:xfrm>
            <a:off x="1169075" y="5029275"/>
            <a:ext cx="4832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rgbClr val="FFFF00"/>
                </a:solidFill>
                <a:latin typeface="Calibri"/>
                <a:ea typeface="Calibri"/>
                <a:cs typeface="Calibri"/>
                <a:sym typeface="Calibri"/>
              </a:rPr>
              <a:t>#umkmpulihbersama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18" name="Google Shape;318;p36"/>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19" name="Google Shape;319;p36"/>
          <p:cNvGrpSpPr/>
          <p:nvPr/>
        </p:nvGrpSpPr>
        <p:grpSpPr>
          <a:xfrm>
            <a:off x="8851042" y="65792"/>
            <a:ext cx="3256207" cy="631899"/>
            <a:chOff x="94174" y="356285"/>
            <a:chExt cx="4299190" cy="1029822"/>
          </a:xfrm>
        </p:grpSpPr>
        <p:grpSp>
          <p:nvGrpSpPr>
            <p:cNvPr id="320" name="Google Shape;320;p36"/>
            <p:cNvGrpSpPr/>
            <p:nvPr/>
          </p:nvGrpSpPr>
          <p:grpSpPr>
            <a:xfrm>
              <a:off x="94174" y="356285"/>
              <a:ext cx="4299190" cy="1029822"/>
              <a:chOff x="6453398" y="244444"/>
              <a:chExt cx="5492067" cy="1315562"/>
            </a:xfrm>
          </p:grpSpPr>
          <p:sp>
            <p:nvSpPr>
              <p:cNvPr id="321" name="Google Shape;321;p36"/>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22" name="Google Shape;322;p36"/>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23" name="Google Shape;323;p36"/>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24" name="Google Shape;324;p36"/>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25" name="Google Shape;325;p36"/>
          <p:cNvPicPr preferRelativeResize="0"/>
          <p:nvPr/>
        </p:nvPicPr>
        <p:blipFill>
          <a:blip r:embed="rId6">
            <a:alphaModFix/>
          </a:blip>
          <a:stretch>
            <a:fillRect/>
          </a:stretch>
        </p:blipFill>
        <p:spPr>
          <a:xfrm>
            <a:off x="0" y="697706"/>
            <a:ext cx="8687319" cy="4543027"/>
          </a:xfrm>
          <a:prstGeom prst="rect">
            <a:avLst/>
          </a:prstGeom>
          <a:noFill/>
          <a:ln>
            <a:noFill/>
          </a:ln>
        </p:spPr>
      </p:pic>
      <p:sp>
        <p:nvSpPr>
          <p:cNvPr id="326" name="Google Shape;326;p36"/>
          <p:cNvSpPr txBox="1"/>
          <p:nvPr/>
        </p:nvSpPr>
        <p:spPr>
          <a:xfrm>
            <a:off x="8851050" y="1612650"/>
            <a:ext cx="3000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2005 Pertama kali Gratis Ongkir….</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2005 Pertama kali Hari Belanja Online di Dunia.</a:t>
            </a:r>
            <a:endParaRPr sz="3200">
              <a:solidFill>
                <a:schemeClr val="dk1"/>
              </a:solidFill>
              <a:latin typeface="Calibri"/>
              <a:ea typeface="Calibri"/>
              <a:cs typeface="Calibri"/>
              <a:sym typeface="Calibri"/>
            </a:endParaRPr>
          </a:p>
        </p:txBody>
      </p:sp>
      <p:sp>
        <p:nvSpPr>
          <p:cNvPr id="327" name="Google Shape;327;p36"/>
          <p:cNvSpPr txBox="1"/>
          <p:nvPr/>
        </p:nvSpPr>
        <p:spPr>
          <a:xfrm>
            <a:off x="418300" y="5485725"/>
            <a:ext cx="785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3200">
                <a:solidFill>
                  <a:schemeClr val="dk1"/>
                </a:solidFill>
                <a:latin typeface="Calibri"/>
                <a:ea typeface="Calibri"/>
                <a:cs typeface="Calibri"/>
                <a:sym typeface="Calibri"/>
              </a:rPr>
              <a:t>Kapan Harbolnas di Indonesia?</a:t>
            </a:r>
            <a:endParaRPr b="1"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33" name="Google Shape;333;p37"/>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34" name="Google Shape;334;p37"/>
          <p:cNvGrpSpPr/>
          <p:nvPr/>
        </p:nvGrpSpPr>
        <p:grpSpPr>
          <a:xfrm>
            <a:off x="8851042" y="65792"/>
            <a:ext cx="3256207" cy="631899"/>
            <a:chOff x="94174" y="356285"/>
            <a:chExt cx="4299190" cy="1029822"/>
          </a:xfrm>
        </p:grpSpPr>
        <p:grpSp>
          <p:nvGrpSpPr>
            <p:cNvPr id="335" name="Google Shape;335;p37"/>
            <p:cNvGrpSpPr/>
            <p:nvPr/>
          </p:nvGrpSpPr>
          <p:grpSpPr>
            <a:xfrm>
              <a:off x="94174" y="356285"/>
              <a:ext cx="4299190" cy="1029822"/>
              <a:chOff x="6453398" y="244444"/>
              <a:chExt cx="5492067" cy="1315562"/>
            </a:xfrm>
          </p:grpSpPr>
          <p:sp>
            <p:nvSpPr>
              <p:cNvPr id="336" name="Google Shape;336;p3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37" name="Google Shape;337;p37"/>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38" name="Google Shape;338;p37"/>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39" name="Google Shape;339;p37"/>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40" name="Google Shape;340;p37"/>
          <p:cNvPicPr preferRelativeResize="0"/>
          <p:nvPr/>
        </p:nvPicPr>
        <p:blipFill>
          <a:blip r:embed="rId6">
            <a:alphaModFix/>
          </a:blip>
          <a:stretch>
            <a:fillRect/>
          </a:stretch>
        </p:blipFill>
        <p:spPr>
          <a:xfrm>
            <a:off x="0" y="697706"/>
            <a:ext cx="11887201" cy="3006626"/>
          </a:xfrm>
          <a:prstGeom prst="rect">
            <a:avLst/>
          </a:prstGeom>
          <a:noFill/>
          <a:ln>
            <a:noFill/>
          </a:ln>
        </p:spPr>
      </p:pic>
      <p:sp>
        <p:nvSpPr>
          <p:cNvPr id="341" name="Google Shape;341;p37"/>
          <p:cNvSpPr txBox="1"/>
          <p:nvPr/>
        </p:nvSpPr>
        <p:spPr>
          <a:xfrm>
            <a:off x="152400" y="3865825"/>
            <a:ext cx="1188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Telepon Seluler Pintar atau Smartphones berbasis Android mulai diluncurkan. </a:t>
            </a:r>
            <a:r>
              <a:rPr i="1" lang="en-US" sz="3200">
                <a:solidFill>
                  <a:schemeClr val="dk1"/>
                </a:solidFill>
                <a:latin typeface="Calibri"/>
                <a:ea typeface="Calibri"/>
                <a:cs typeface="Calibri"/>
                <a:sym typeface="Calibri"/>
              </a:rPr>
              <a:t>Berapa harga Ponsel Pintar sekarang?? </a:t>
            </a:r>
            <a:endParaRPr i="1" sz="3200">
              <a:solidFill>
                <a:schemeClr val="dk1"/>
              </a:solidFill>
              <a:latin typeface="Calibri"/>
              <a:ea typeface="Calibri"/>
              <a:cs typeface="Calibri"/>
              <a:sym typeface="Calibri"/>
            </a:endParaRPr>
          </a:p>
          <a:p>
            <a:pPr indent="0" lvl="0" marL="0" rtl="0" algn="l">
              <a:spcBef>
                <a:spcPts val="0"/>
              </a:spcBef>
              <a:spcAft>
                <a:spcPts val="0"/>
              </a:spcAft>
              <a:buNone/>
            </a:pPr>
            <a:r>
              <a:t/>
            </a:r>
            <a:endParaRPr b="1" i="1" sz="3200">
              <a:solidFill>
                <a:schemeClr val="dk1"/>
              </a:solidFill>
              <a:latin typeface="Calibri"/>
              <a:ea typeface="Calibri"/>
              <a:cs typeface="Calibri"/>
              <a:sym typeface="Calibri"/>
            </a:endParaRPr>
          </a:p>
          <a:p>
            <a:pPr indent="0" lvl="0" marL="0" rtl="0" algn="ctr">
              <a:spcBef>
                <a:spcPts val="0"/>
              </a:spcBef>
              <a:spcAft>
                <a:spcPts val="0"/>
              </a:spcAft>
              <a:buNone/>
            </a:pPr>
            <a:r>
              <a:rPr b="1" lang="en-US" sz="3200">
                <a:solidFill>
                  <a:schemeClr val="dk1"/>
                </a:solidFill>
                <a:latin typeface="Calibri"/>
                <a:ea typeface="Calibri"/>
                <a:cs typeface="Calibri"/>
                <a:sym typeface="Calibri"/>
              </a:rPr>
              <a:t>Ponsel Pintar sebagai Pintu Masuk Toko Online</a:t>
            </a:r>
            <a:endParaRPr b="1"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47" name="Google Shape;347;p38"/>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48" name="Google Shape;348;p38"/>
          <p:cNvGrpSpPr/>
          <p:nvPr/>
        </p:nvGrpSpPr>
        <p:grpSpPr>
          <a:xfrm>
            <a:off x="8851042" y="65792"/>
            <a:ext cx="3256207" cy="631899"/>
            <a:chOff x="94174" y="356285"/>
            <a:chExt cx="4299190" cy="1029822"/>
          </a:xfrm>
        </p:grpSpPr>
        <p:grpSp>
          <p:nvGrpSpPr>
            <p:cNvPr id="349" name="Google Shape;349;p38"/>
            <p:cNvGrpSpPr/>
            <p:nvPr/>
          </p:nvGrpSpPr>
          <p:grpSpPr>
            <a:xfrm>
              <a:off x="94174" y="356285"/>
              <a:ext cx="4299190" cy="1029822"/>
              <a:chOff x="6453398" y="244444"/>
              <a:chExt cx="5492067" cy="1315562"/>
            </a:xfrm>
          </p:grpSpPr>
          <p:sp>
            <p:nvSpPr>
              <p:cNvPr id="350" name="Google Shape;350;p38"/>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51" name="Google Shape;351;p38"/>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52" name="Google Shape;352;p38"/>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53" name="Google Shape;353;p38"/>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54" name="Google Shape;354;p38"/>
          <p:cNvPicPr preferRelativeResize="0"/>
          <p:nvPr/>
        </p:nvPicPr>
        <p:blipFill>
          <a:blip r:embed="rId6">
            <a:alphaModFix/>
          </a:blip>
          <a:stretch>
            <a:fillRect/>
          </a:stretch>
        </p:blipFill>
        <p:spPr>
          <a:xfrm>
            <a:off x="0" y="697700"/>
            <a:ext cx="9944827" cy="4543024"/>
          </a:xfrm>
          <a:prstGeom prst="rect">
            <a:avLst/>
          </a:prstGeom>
          <a:noFill/>
          <a:ln>
            <a:noFill/>
          </a:ln>
        </p:spPr>
      </p:pic>
      <p:sp>
        <p:nvSpPr>
          <p:cNvPr id="355" name="Google Shape;355;p38"/>
          <p:cNvSpPr txBox="1"/>
          <p:nvPr/>
        </p:nvSpPr>
        <p:spPr>
          <a:xfrm>
            <a:off x="0" y="5161025"/>
            <a:ext cx="11517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2011 Google memperkenalkan dompet digital google pay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2014 Apple memperkenalkan apple pay</a:t>
            </a: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61" name="Google Shape;361;p39"/>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62" name="Google Shape;362;p39"/>
          <p:cNvGrpSpPr/>
          <p:nvPr/>
        </p:nvGrpSpPr>
        <p:grpSpPr>
          <a:xfrm>
            <a:off x="8851042" y="65792"/>
            <a:ext cx="3256207" cy="631899"/>
            <a:chOff x="94174" y="356285"/>
            <a:chExt cx="4299190" cy="1029822"/>
          </a:xfrm>
        </p:grpSpPr>
        <p:grpSp>
          <p:nvGrpSpPr>
            <p:cNvPr id="363" name="Google Shape;363;p39"/>
            <p:cNvGrpSpPr/>
            <p:nvPr/>
          </p:nvGrpSpPr>
          <p:grpSpPr>
            <a:xfrm>
              <a:off x="94174" y="356285"/>
              <a:ext cx="4299190" cy="1029822"/>
              <a:chOff x="6453398" y="244444"/>
              <a:chExt cx="5492067" cy="1315562"/>
            </a:xfrm>
          </p:grpSpPr>
          <p:sp>
            <p:nvSpPr>
              <p:cNvPr id="364" name="Google Shape;364;p3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65" name="Google Shape;365;p39"/>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66" name="Google Shape;366;p39"/>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67" name="Google Shape;367;p39"/>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68" name="Google Shape;368;p39"/>
          <p:cNvPicPr preferRelativeResize="0"/>
          <p:nvPr/>
        </p:nvPicPr>
        <p:blipFill>
          <a:blip r:embed="rId6">
            <a:alphaModFix/>
          </a:blip>
          <a:stretch>
            <a:fillRect/>
          </a:stretch>
        </p:blipFill>
        <p:spPr>
          <a:xfrm>
            <a:off x="0" y="697706"/>
            <a:ext cx="8337024" cy="4543027"/>
          </a:xfrm>
          <a:prstGeom prst="rect">
            <a:avLst/>
          </a:prstGeom>
          <a:noFill/>
          <a:ln>
            <a:noFill/>
          </a:ln>
        </p:spPr>
      </p:pic>
      <p:sp>
        <p:nvSpPr>
          <p:cNvPr id="369" name="Google Shape;369;p39"/>
          <p:cNvSpPr txBox="1"/>
          <p:nvPr/>
        </p:nvSpPr>
        <p:spPr>
          <a:xfrm>
            <a:off x="8424375" y="800825"/>
            <a:ext cx="34569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2016 Toko Online di Sosial Media. </a:t>
            </a:r>
            <a:r>
              <a:rPr i="1" lang="en-US" sz="3200">
                <a:solidFill>
                  <a:schemeClr val="dk1"/>
                </a:solidFill>
                <a:latin typeface="Calibri"/>
                <a:ea typeface="Calibri"/>
                <a:cs typeface="Calibri"/>
                <a:sym typeface="Calibri"/>
              </a:rPr>
              <a:t>Apa saja contohnya sekarang?</a:t>
            </a:r>
            <a:endParaRPr i="1"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2020 Covid-19 menyebabkan kenaikan dalam penjualan toko online.</a:t>
            </a:r>
            <a:endParaRPr sz="3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75" name="Google Shape;375;p40"/>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76" name="Google Shape;376;p40"/>
          <p:cNvGrpSpPr/>
          <p:nvPr/>
        </p:nvGrpSpPr>
        <p:grpSpPr>
          <a:xfrm>
            <a:off x="8851042" y="65792"/>
            <a:ext cx="3256207" cy="631899"/>
            <a:chOff x="94174" y="356285"/>
            <a:chExt cx="4299190" cy="1029822"/>
          </a:xfrm>
        </p:grpSpPr>
        <p:grpSp>
          <p:nvGrpSpPr>
            <p:cNvPr id="377" name="Google Shape;377;p40"/>
            <p:cNvGrpSpPr/>
            <p:nvPr/>
          </p:nvGrpSpPr>
          <p:grpSpPr>
            <a:xfrm>
              <a:off x="94174" y="356285"/>
              <a:ext cx="4299190" cy="1029822"/>
              <a:chOff x="6453398" y="244444"/>
              <a:chExt cx="5492067" cy="1315562"/>
            </a:xfrm>
          </p:grpSpPr>
          <p:sp>
            <p:nvSpPr>
              <p:cNvPr id="378" name="Google Shape;378;p4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79" name="Google Shape;379;p4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80" name="Google Shape;380;p4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81" name="Google Shape;381;p40"/>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82" name="Google Shape;382;p40"/>
          <p:cNvPicPr preferRelativeResize="0"/>
          <p:nvPr/>
        </p:nvPicPr>
        <p:blipFill>
          <a:blip r:embed="rId6">
            <a:alphaModFix/>
          </a:blip>
          <a:stretch>
            <a:fillRect/>
          </a:stretch>
        </p:blipFill>
        <p:spPr>
          <a:xfrm>
            <a:off x="0" y="697706"/>
            <a:ext cx="7573471" cy="4543029"/>
          </a:xfrm>
          <a:prstGeom prst="rect">
            <a:avLst/>
          </a:prstGeom>
          <a:noFill/>
          <a:ln>
            <a:noFill/>
          </a:ln>
        </p:spPr>
      </p:pic>
      <p:sp>
        <p:nvSpPr>
          <p:cNvPr id="383" name="Google Shape;383;p40"/>
          <p:cNvSpPr txBox="1"/>
          <p:nvPr/>
        </p:nvSpPr>
        <p:spPr>
          <a:xfrm>
            <a:off x="7819000" y="990125"/>
            <a:ext cx="37716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800">
                <a:solidFill>
                  <a:schemeClr val="dk1"/>
                </a:solidFill>
                <a:latin typeface="Calibri"/>
                <a:ea typeface="Calibri"/>
                <a:cs typeface="Calibri"/>
                <a:sym typeface="Calibri"/>
              </a:rPr>
              <a:t>Survey menunjukkan 88% Konsumen ingin mempunyai pilihan membeli di toko online</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Latihan Kasus Toko Online </a:t>
            </a:r>
            <a:endParaRPr b="1" sz="3400">
              <a:solidFill>
                <a:srgbClr val="4372C3"/>
              </a:solidFill>
            </a:endParaRPr>
          </a:p>
          <a:p>
            <a:pPr indent="0" lvl="0" marL="0" rtl="0" algn="ctr">
              <a:spcBef>
                <a:spcPts val="0"/>
              </a:spcBef>
              <a:spcAft>
                <a:spcPts val="0"/>
              </a:spcAft>
              <a:buSzPts val="1300"/>
              <a:buNone/>
            </a:pPr>
            <a:r>
              <a:rPr b="1" lang="en-US" sz="3400">
                <a:solidFill>
                  <a:srgbClr val="4372C3"/>
                </a:solidFill>
              </a:rPr>
              <a:t>Teman kita mencari tv stick android untuk televisi dirumahnya</a:t>
            </a:r>
            <a:endParaRPr b="1" sz="3400">
              <a:solidFill>
                <a:srgbClr val="4372C3"/>
              </a:solidFill>
            </a:endParaRPr>
          </a:p>
        </p:txBody>
      </p:sp>
      <p:sp>
        <p:nvSpPr>
          <p:cNvPr id="389" name="Google Shape;389;p4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90" name="Google Shape;390;p41"/>
          <p:cNvGrpSpPr/>
          <p:nvPr/>
        </p:nvGrpSpPr>
        <p:grpSpPr>
          <a:xfrm>
            <a:off x="8851042" y="65792"/>
            <a:ext cx="3256207" cy="631899"/>
            <a:chOff x="94174" y="356285"/>
            <a:chExt cx="4299190" cy="1029822"/>
          </a:xfrm>
        </p:grpSpPr>
        <p:grpSp>
          <p:nvGrpSpPr>
            <p:cNvPr id="391" name="Google Shape;391;p41"/>
            <p:cNvGrpSpPr/>
            <p:nvPr/>
          </p:nvGrpSpPr>
          <p:grpSpPr>
            <a:xfrm>
              <a:off x="94174" y="356285"/>
              <a:ext cx="4299190" cy="1029822"/>
              <a:chOff x="6453398" y="244444"/>
              <a:chExt cx="5492067" cy="1315562"/>
            </a:xfrm>
          </p:grpSpPr>
          <p:sp>
            <p:nvSpPr>
              <p:cNvPr id="392" name="Google Shape;392;p41"/>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93" name="Google Shape;393;p4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94" name="Google Shape;394;p4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95" name="Google Shape;395;p41"/>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96" name="Google Shape;396;p41"/>
          <p:cNvPicPr preferRelativeResize="0"/>
          <p:nvPr/>
        </p:nvPicPr>
        <p:blipFill>
          <a:blip r:embed="rId6">
            <a:alphaModFix/>
          </a:blip>
          <a:stretch>
            <a:fillRect/>
          </a:stretch>
        </p:blipFill>
        <p:spPr>
          <a:xfrm>
            <a:off x="152400" y="2758867"/>
            <a:ext cx="6680090" cy="3946733"/>
          </a:xfrm>
          <a:prstGeom prst="rect">
            <a:avLst/>
          </a:prstGeom>
          <a:noFill/>
          <a:ln>
            <a:noFill/>
          </a:ln>
        </p:spPr>
      </p:pic>
      <p:pic>
        <p:nvPicPr>
          <p:cNvPr id="397" name="Google Shape;397;p41"/>
          <p:cNvPicPr preferRelativeResize="0"/>
          <p:nvPr/>
        </p:nvPicPr>
        <p:blipFill>
          <a:blip r:embed="rId7">
            <a:alphaModFix/>
          </a:blip>
          <a:stretch>
            <a:fillRect/>
          </a:stretch>
        </p:blipFill>
        <p:spPr>
          <a:xfrm>
            <a:off x="6984890" y="2758867"/>
            <a:ext cx="5054710" cy="24853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Latihan Kasus Toko Online</a:t>
            </a:r>
            <a:endParaRPr b="1" sz="3400">
              <a:solidFill>
                <a:srgbClr val="4372C3"/>
              </a:solidFill>
            </a:endParaRPr>
          </a:p>
          <a:p>
            <a:pPr indent="0" lvl="0" marL="0" rtl="0" algn="ctr">
              <a:spcBef>
                <a:spcPts val="0"/>
              </a:spcBef>
              <a:spcAft>
                <a:spcPts val="0"/>
              </a:spcAft>
              <a:buSzPts val="1300"/>
              <a:buNone/>
            </a:pPr>
            <a:r>
              <a:rPr b="1" lang="en-US" sz="3400">
                <a:solidFill>
                  <a:srgbClr val="4372C3"/>
                </a:solidFill>
              </a:rPr>
              <a:t>Teman kita mencari tv stick android untuk televisi dirumahnya</a:t>
            </a:r>
            <a:endParaRPr b="1" sz="3400">
              <a:solidFill>
                <a:srgbClr val="4372C3"/>
              </a:solidFill>
            </a:endParaRPr>
          </a:p>
        </p:txBody>
      </p:sp>
      <p:sp>
        <p:nvSpPr>
          <p:cNvPr id="403" name="Google Shape;403;p4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04" name="Google Shape;404;p42"/>
          <p:cNvGrpSpPr/>
          <p:nvPr/>
        </p:nvGrpSpPr>
        <p:grpSpPr>
          <a:xfrm>
            <a:off x="8851042" y="65792"/>
            <a:ext cx="3256207" cy="631899"/>
            <a:chOff x="94174" y="356285"/>
            <a:chExt cx="4299190" cy="1029822"/>
          </a:xfrm>
        </p:grpSpPr>
        <p:grpSp>
          <p:nvGrpSpPr>
            <p:cNvPr id="405" name="Google Shape;405;p42"/>
            <p:cNvGrpSpPr/>
            <p:nvPr/>
          </p:nvGrpSpPr>
          <p:grpSpPr>
            <a:xfrm>
              <a:off x="94174" y="356285"/>
              <a:ext cx="4299190" cy="1029822"/>
              <a:chOff x="6453398" y="244444"/>
              <a:chExt cx="5492067" cy="1315562"/>
            </a:xfrm>
          </p:grpSpPr>
          <p:sp>
            <p:nvSpPr>
              <p:cNvPr id="406" name="Google Shape;406;p42"/>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07" name="Google Shape;407;p42"/>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08" name="Google Shape;408;p42"/>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409" name="Google Shape;409;p42"/>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410" name="Google Shape;410;p42"/>
          <p:cNvPicPr preferRelativeResize="0"/>
          <p:nvPr/>
        </p:nvPicPr>
        <p:blipFill>
          <a:blip r:embed="rId6">
            <a:alphaModFix/>
          </a:blip>
          <a:stretch>
            <a:fillRect/>
          </a:stretch>
        </p:blipFill>
        <p:spPr>
          <a:xfrm>
            <a:off x="1708176" y="2643205"/>
            <a:ext cx="8336625" cy="4099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1000"/>
                                        <p:tgtEl>
                                          <p:spTgt spid="4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3"/>
          <p:cNvPicPr preferRelativeResize="0"/>
          <p:nvPr/>
        </p:nvPicPr>
        <p:blipFill rotWithShape="1">
          <a:blip r:embed="rId3">
            <a:alphaModFix/>
          </a:blip>
          <a:srcRect b="0" l="0" r="0" t="0"/>
          <a:stretch/>
        </p:blipFill>
        <p:spPr>
          <a:xfrm>
            <a:off x="266300" y="767875"/>
            <a:ext cx="11840950" cy="5836975"/>
          </a:xfrm>
          <a:prstGeom prst="rect">
            <a:avLst/>
          </a:prstGeom>
          <a:noFill/>
          <a:ln>
            <a:noFill/>
          </a:ln>
        </p:spPr>
      </p:pic>
      <p:grpSp>
        <p:nvGrpSpPr>
          <p:cNvPr id="416" name="Google Shape;416;p43"/>
          <p:cNvGrpSpPr/>
          <p:nvPr/>
        </p:nvGrpSpPr>
        <p:grpSpPr>
          <a:xfrm>
            <a:off x="8851042" y="65792"/>
            <a:ext cx="3256207" cy="631899"/>
            <a:chOff x="94174" y="356285"/>
            <a:chExt cx="4299190" cy="1029822"/>
          </a:xfrm>
        </p:grpSpPr>
        <p:grpSp>
          <p:nvGrpSpPr>
            <p:cNvPr id="417" name="Google Shape;417;p43"/>
            <p:cNvGrpSpPr/>
            <p:nvPr/>
          </p:nvGrpSpPr>
          <p:grpSpPr>
            <a:xfrm>
              <a:off x="94174" y="356285"/>
              <a:ext cx="4299190" cy="1029822"/>
              <a:chOff x="6453398" y="244444"/>
              <a:chExt cx="5492067" cy="1315562"/>
            </a:xfrm>
          </p:grpSpPr>
          <p:sp>
            <p:nvSpPr>
              <p:cNvPr id="418" name="Google Shape;418;p43"/>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19" name="Google Shape;419;p43"/>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20" name="Google Shape;420;p43"/>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421" name="Google Shape;421;p43"/>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415600" y="1101367"/>
            <a:ext cx="11360700" cy="120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rgbClr val="4372C3"/>
                </a:solidFill>
              </a:rPr>
              <a:t>Bisnis Model Toko OFFLINE: Transaksi Langsung</a:t>
            </a:r>
            <a:endParaRPr b="1">
              <a:solidFill>
                <a:srgbClr val="4372C3"/>
              </a:solidFill>
            </a:endParaRPr>
          </a:p>
        </p:txBody>
      </p:sp>
      <p:sp>
        <p:nvSpPr>
          <p:cNvPr id="427" name="Google Shape;427;p44"/>
          <p:cNvSpPr txBox="1"/>
          <p:nvPr>
            <p:ph idx="1" type="body"/>
          </p:nvPr>
        </p:nvSpPr>
        <p:spPr>
          <a:xfrm>
            <a:off x="415600" y="2416300"/>
            <a:ext cx="11360700" cy="3589500"/>
          </a:xfrm>
          <a:prstGeom prst="rect">
            <a:avLst/>
          </a:prstGeom>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t/>
            </a:r>
            <a:endParaRPr b="1" sz="2100">
              <a:solidFill>
                <a:srgbClr val="111111"/>
              </a:solidFill>
              <a:highlight>
                <a:srgbClr val="FFFFFF"/>
              </a:highlight>
            </a:endParaRPr>
          </a:p>
          <a:p>
            <a:pPr indent="0" lvl="0" marL="0" rtl="0" algn="l">
              <a:spcBef>
                <a:spcPts val="1000"/>
              </a:spcBef>
              <a:spcAft>
                <a:spcPts val="0"/>
              </a:spcAft>
              <a:buClr>
                <a:schemeClr val="dk1"/>
              </a:buClr>
              <a:buSzPts val="1500"/>
              <a:buFont typeface="Arial"/>
              <a:buNone/>
            </a:pPr>
            <a:r>
              <a:t/>
            </a:r>
            <a:endParaRPr sz="1500">
              <a:latin typeface="Arial"/>
              <a:ea typeface="Arial"/>
              <a:cs typeface="Arial"/>
              <a:sym typeface="Arial"/>
            </a:endParaRPr>
          </a:p>
          <a:p>
            <a:pPr indent="0" lvl="0" marL="0" rtl="0" algn="l">
              <a:spcBef>
                <a:spcPts val="1000"/>
              </a:spcBef>
              <a:spcAft>
                <a:spcPts val="0"/>
              </a:spcAft>
              <a:buNone/>
            </a:pPr>
            <a:r>
              <a:t/>
            </a:r>
            <a:endParaRPr/>
          </a:p>
        </p:txBody>
      </p:sp>
      <p:sp>
        <p:nvSpPr>
          <p:cNvPr id="428" name="Google Shape;428;p4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44"/>
          <p:cNvSpPr txBox="1"/>
          <p:nvPr/>
        </p:nvSpPr>
        <p:spPr>
          <a:xfrm>
            <a:off x="651467" y="6112433"/>
            <a:ext cx="64671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https://qwords.com/blog/google-bisnisku/</a:t>
            </a:r>
            <a:endParaRPr sz="1100">
              <a:solidFill>
                <a:srgbClr val="666666"/>
              </a:solidFill>
              <a:latin typeface="Montserrat"/>
              <a:ea typeface="Montserrat"/>
              <a:cs typeface="Montserrat"/>
              <a:sym typeface="Montserrat"/>
            </a:endParaRPr>
          </a:p>
        </p:txBody>
      </p:sp>
      <p:grpSp>
        <p:nvGrpSpPr>
          <p:cNvPr id="430" name="Google Shape;430;p44"/>
          <p:cNvGrpSpPr/>
          <p:nvPr/>
        </p:nvGrpSpPr>
        <p:grpSpPr>
          <a:xfrm>
            <a:off x="8851042" y="65792"/>
            <a:ext cx="3256207" cy="631899"/>
            <a:chOff x="94174" y="356285"/>
            <a:chExt cx="4299190" cy="1029822"/>
          </a:xfrm>
        </p:grpSpPr>
        <p:grpSp>
          <p:nvGrpSpPr>
            <p:cNvPr id="431" name="Google Shape;431;p44"/>
            <p:cNvGrpSpPr/>
            <p:nvPr/>
          </p:nvGrpSpPr>
          <p:grpSpPr>
            <a:xfrm>
              <a:off x="94174" y="356285"/>
              <a:ext cx="4299190" cy="1029822"/>
              <a:chOff x="6453398" y="244444"/>
              <a:chExt cx="5492067" cy="1315562"/>
            </a:xfrm>
          </p:grpSpPr>
          <p:sp>
            <p:nvSpPr>
              <p:cNvPr id="432" name="Google Shape;432;p44"/>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33" name="Google Shape;433;p44"/>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34" name="Google Shape;434;p44"/>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435" name="Google Shape;435;p44"/>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436" name="Google Shape;436;p44"/>
          <p:cNvPicPr preferRelativeResize="0"/>
          <p:nvPr/>
        </p:nvPicPr>
        <p:blipFill>
          <a:blip r:embed="rId6">
            <a:alphaModFix/>
          </a:blip>
          <a:stretch>
            <a:fillRect/>
          </a:stretch>
        </p:blipFill>
        <p:spPr>
          <a:xfrm>
            <a:off x="415600" y="2309772"/>
            <a:ext cx="3064350" cy="2620350"/>
          </a:xfrm>
          <a:prstGeom prst="rect">
            <a:avLst/>
          </a:prstGeom>
          <a:noFill/>
          <a:ln>
            <a:noFill/>
          </a:ln>
        </p:spPr>
      </p:pic>
      <p:pic>
        <p:nvPicPr>
          <p:cNvPr id="437" name="Google Shape;437;p44"/>
          <p:cNvPicPr preferRelativeResize="0"/>
          <p:nvPr/>
        </p:nvPicPr>
        <p:blipFill>
          <a:blip r:embed="rId7">
            <a:alphaModFix/>
          </a:blip>
          <a:stretch>
            <a:fillRect/>
          </a:stretch>
        </p:blipFill>
        <p:spPr>
          <a:xfrm>
            <a:off x="7491400" y="2117975"/>
            <a:ext cx="4186150" cy="4186150"/>
          </a:xfrm>
          <a:prstGeom prst="rect">
            <a:avLst/>
          </a:prstGeom>
          <a:noFill/>
          <a:ln>
            <a:noFill/>
          </a:ln>
        </p:spPr>
      </p:pic>
      <p:sp>
        <p:nvSpPr>
          <p:cNvPr id="438" name="Google Shape;438;p44"/>
          <p:cNvSpPr txBox="1"/>
          <p:nvPr/>
        </p:nvSpPr>
        <p:spPr>
          <a:xfrm>
            <a:off x="640650" y="50961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PENJUAL</a:t>
            </a:r>
            <a:endParaRPr b="1" sz="1900">
              <a:latin typeface="Calibri"/>
              <a:ea typeface="Calibri"/>
              <a:cs typeface="Calibri"/>
              <a:sym typeface="Calibri"/>
            </a:endParaRPr>
          </a:p>
        </p:txBody>
      </p:sp>
      <p:sp>
        <p:nvSpPr>
          <p:cNvPr id="439" name="Google Shape;439;p44"/>
          <p:cNvSpPr txBox="1"/>
          <p:nvPr/>
        </p:nvSpPr>
        <p:spPr>
          <a:xfrm>
            <a:off x="9011200" y="23097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PEMBELI</a:t>
            </a:r>
            <a:endParaRPr b="1" sz="1900">
              <a:latin typeface="Calibri"/>
              <a:ea typeface="Calibri"/>
              <a:cs typeface="Calibri"/>
              <a:sym typeface="Calibri"/>
            </a:endParaRPr>
          </a:p>
        </p:txBody>
      </p:sp>
      <p:sp>
        <p:nvSpPr>
          <p:cNvPr id="440" name="Google Shape;440;p44"/>
          <p:cNvSpPr txBox="1"/>
          <p:nvPr/>
        </p:nvSpPr>
        <p:spPr>
          <a:xfrm>
            <a:off x="5817050" y="4198675"/>
            <a:ext cx="213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PROMOSI</a:t>
            </a:r>
            <a:endParaRPr b="1" sz="1900">
              <a:latin typeface="Calibri"/>
              <a:ea typeface="Calibri"/>
              <a:cs typeface="Calibri"/>
              <a:sym typeface="Calibri"/>
            </a:endParaRPr>
          </a:p>
        </p:txBody>
      </p:sp>
      <p:sp>
        <p:nvSpPr>
          <p:cNvPr id="441" name="Google Shape;441;p44"/>
          <p:cNvSpPr/>
          <p:nvPr/>
        </p:nvSpPr>
        <p:spPr>
          <a:xfrm>
            <a:off x="5968375" y="3502400"/>
            <a:ext cx="1150200" cy="524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9085850" y="3993675"/>
            <a:ext cx="1150200" cy="1102500"/>
          </a:xfrm>
          <a:prstGeom prst="quadArrow">
            <a:avLst>
              <a:gd fmla="val 22500" name="adj1"/>
              <a:gd fmla="val 22500" name="adj2"/>
              <a:gd fmla="val 2250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4"/>
          <p:cNvPicPr preferRelativeResize="0"/>
          <p:nvPr/>
        </p:nvPicPr>
        <p:blipFill>
          <a:blip r:embed="rId8">
            <a:alphaModFix/>
          </a:blip>
          <a:stretch>
            <a:fillRect/>
          </a:stretch>
        </p:blipFill>
        <p:spPr>
          <a:xfrm>
            <a:off x="3628275" y="2853849"/>
            <a:ext cx="1728200" cy="1821825"/>
          </a:xfrm>
          <a:prstGeom prst="rect">
            <a:avLst/>
          </a:prstGeom>
          <a:noFill/>
          <a:ln>
            <a:noFill/>
          </a:ln>
        </p:spPr>
      </p:pic>
      <p:sp>
        <p:nvSpPr>
          <p:cNvPr id="444" name="Google Shape;444;p44"/>
          <p:cNvSpPr txBox="1"/>
          <p:nvPr/>
        </p:nvSpPr>
        <p:spPr>
          <a:xfrm>
            <a:off x="3628275" y="4675675"/>
            <a:ext cx="1805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PEMBELI OFFLINE</a:t>
            </a:r>
            <a:endParaRPr b="1" sz="1900">
              <a:latin typeface="Calibri"/>
              <a:ea typeface="Calibri"/>
              <a:cs typeface="Calibri"/>
              <a:sym typeface="Calibri"/>
            </a:endParaRPr>
          </a:p>
        </p:txBody>
      </p:sp>
      <p:sp>
        <p:nvSpPr>
          <p:cNvPr id="445" name="Google Shape;445;p44"/>
          <p:cNvSpPr txBox="1"/>
          <p:nvPr/>
        </p:nvSpPr>
        <p:spPr>
          <a:xfrm>
            <a:off x="5572850" y="2416300"/>
            <a:ext cx="2622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PEMBELIAN OFFLINE</a:t>
            </a:r>
            <a:endParaRPr b="1" sz="1900">
              <a:latin typeface="Calibri"/>
              <a:ea typeface="Calibri"/>
              <a:cs typeface="Calibri"/>
              <a:sym typeface="Calibri"/>
            </a:endParaRPr>
          </a:p>
        </p:txBody>
      </p:sp>
      <p:sp>
        <p:nvSpPr>
          <p:cNvPr id="446" name="Google Shape;446;p44"/>
          <p:cNvSpPr txBox="1"/>
          <p:nvPr/>
        </p:nvSpPr>
        <p:spPr>
          <a:xfrm>
            <a:off x="4991625" y="5096175"/>
            <a:ext cx="2622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000">
                <a:latin typeface="Calibri"/>
                <a:ea typeface="Calibri"/>
                <a:cs typeface="Calibri"/>
                <a:sym typeface="Calibri"/>
              </a:rPr>
              <a:t>JIKA PRODUK DISUKAI PEMBELI MAKA PENJUALAN AKAN MENINGKAT</a:t>
            </a:r>
            <a:endParaRPr b="1" i="1"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5"/>
          <p:cNvSpPr txBox="1"/>
          <p:nvPr>
            <p:ph type="title"/>
          </p:nvPr>
        </p:nvSpPr>
        <p:spPr>
          <a:xfrm>
            <a:off x="415600" y="1101367"/>
            <a:ext cx="11360700" cy="1208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a:solidFill>
                  <a:srgbClr val="4372C3"/>
                </a:solidFill>
              </a:rPr>
              <a:t>Bisnis Model Toko ONLINE : Pemesanan dan Pembayaran</a:t>
            </a:r>
            <a:endParaRPr b="1">
              <a:solidFill>
                <a:srgbClr val="4372C3"/>
              </a:solidFill>
            </a:endParaRPr>
          </a:p>
        </p:txBody>
      </p:sp>
      <p:sp>
        <p:nvSpPr>
          <p:cNvPr id="452" name="Google Shape;452;p45"/>
          <p:cNvSpPr txBox="1"/>
          <p:nvPr>
            <p:ph idx="1" type="body"/>
          </p:nvPr>
        </p:nvSpPr>
        <p:spPr>
          <a:xfrm>
            <a:off x="415600" y="2416300"/>
            <a:ext cx="11360700" cy="3589500"/>
          </a:xfrm>
          <a:prstGeom prst="rect">
            <a:avLst/>
          </a:prstGeom>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t/>
            </a:r>
            <a:endParaRPr b="1" sz="2100">
              <a:solidFill>
                <a:srgbClr val="111111"/>
              </a:solidFill>
              <a:highlight>
                <a:srgbClr val="FFFFFF"/>
              </a:highlight>
            </a:endParaRPr>
          </a:p>
          <a:p>
            <a:pPr indent="0" lvl="0" marL="0" rtl="0" algn="l">
              <a:spcBef>
                <a:spcPts val="1000"/>
              </a:spcBef>
              <a:spcAft>
                <a:spcPts val="0"/>
              </a:spcAft>
              <a:buClr>
                <a:schemeClr val="dk1"/>
              </a:buClr>
              <a:buSzPts val="1500"/>
              <a:buFont typeface="Arial"/>
              <a:buNone/>
            </a:pPr>
            <a:r>
              <a:t/>
            </a:r>
            <a:endParaRPr sz="1500">
              <a:latin typeface="Arial"/>
              <a:ea typeface="Arial"/>
              <a:cs typeface="Arial"/>
              <a:sym typeface="Arial"/>
            </a:endParaRPr>
          </a:p>
          <a:p>
            <a:pPr indent="0" lvl="0" marL="0" rtl="0" algn="l">
              <a:spcBef>
                <a:spcPts val="1000"/>
              </a:spcBef>
              <a:spcAft>
                <a:spcPts val="0"/>
              </a:spcAft>
              <a:buNone/>
            </a:pPr>
            <a:r>
              <a:t/>
            </a:r>
            <a:endParaRPr/>
          </a:p>
        </p:txBody>
      </p:sp>
      <p:sp>
        <p:nvSpPr>
          <p:cNvPr id="453" name="Google Shape;453;p45"/>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45"/>
          <p:cNvSpPr txBox="1"/>
          <p:nvPr/>
        </p:nvSpPr>
        <p:spPr>
          <a:xfrm>
            <a:off x="651467" y="6112433"/>
            <a:ext cx="64671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https://qwords.com/blog/google-bisnisku/</a:t>
            </a:r>
            <a:endParaRPr sz="1100">
              <a:solidFill>
                <a:srgbClr val="666666"/>
              </a:solidFill>
              <a:latin typeface="Montserrat"/>
              <a:ea typeface="Montserrat"/>
              <a:cs typeface="Montserrat"/>
              <a:sym typeface="Montserrat"/>
            </a:endParaRPr>
          </a:p>
        </p:txBody>
      </p:sp>
      <p:grpSp>
        <p:nvGrpSpPr>
          <p:cNvPr id="455" name="Google Shape;455;p45"/>
          <p:cNvGrpSpPr/>
          <p:nvPr/>
        </p:nvGrpSpPr>
        <p:grpSpPr>
          <a:xfrm>
            <a:off x="8851042" y="65792"/>
            <a:ext cx="3256207" cy="631899"/>
            <a:chOff x="94174" y="356285"/>
            <a:chExt cx="4299190" cy="1029822"/>
          </a:xfrm>
        </p:grpSpPr>
        <p:grpSp>
          <p:nvGrpSpPr>
            <p:cNvPr id="456" name="Google Shape;456;p45"/>
            <p:cNvGrpSpPr/>
            <p:nvPr/>
          </p:nvGrpSpPr>
          <p:grpSpPr>
            <a:xfrm>
              <a:off x="94174" y="356285"/>
              <a:ext cx="4299190" cy="1029822"/>
              <a:chOff x="6453398" y="244444"/>
              <a:chExt cx="5492067" cy="1315562"/>
            </a:xfrm>
          </p:grpSpPr>
          <p:sp>
            <p:nvSpPr>
              <p:cNvPr id="457" name="Google Shape;457;p45"/>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58" name="Google Shape;458;p45"/>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59" name="Google Shape;459;p45"/>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460" name="Google Shape;460;p45"/>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461" name="Google Shape;461;p45"/>
          <p:cNvPicPr preferRelativeResize="0"/>
          <p:nvPr/>
        </p:nvPicPr>
        <p:blipFill>
          <a:blip r:embed="rId6">
            <a:alphaModFix/>
          </a:blip>
          <a:stretch>
            <a:fillRect/>
          </a:stretch>
        </p:blipFill>
        <p:spPr>
          <a:xfrm>
            <a:off x="3962401" y="2120475"/>
            <a:ext cx="3191752" cy="2058175"/>
          </a:xfrm>
          <a:prstGeom prst="rect">
            <a:avLst/>
          </a:prstGeom>
          <a:noFill/>
          <a:ln>
            <a:noFill/>
          </a:ln>
        </p:spPr>
      </p:pic>
      <p:pic>
        <p:nvPicPr>
          <p:cNvPr id="462" name="Google Shape;462;p45"/>
          <p:cNvPicPr preferRelativeResize="0"/>
          <p:nvPr/>
        </p:nvPicPr>
        <p:blipFill>
          <a:blip r:embed="rId7">
            <a:alphaModFix/>
          </a:blip>
          <a:stretch>
            <a:fillRect/>
          </a:stretch>
        </p:blipFill>
        <p:spPr>
          <a:xfrm>
            <a:off x="415600" y="2309772"/>
            <a:ext cx="3064350" cy="2620350"/>
          </a:xfrm>
          <a:prstGeom prst="rect">
            <a:avLst/>
          </a:prstGeom>
          <a:noFill/>
          <a:ln>
            <a:noFill/>
          </a:ln>
        </p:spPr>
      </p:pic>
      <p:pic>
        <p:nvPicPr>
          <p:cNvPr id="463" name="Google Shape;463;p45"/>
          <p:cNvPicPr preferRelativeResize="0"/>
          <p:nvPr/>
        </p:nvPicPr>
        <p:blipFill>
          <a:blip r:embed="rId8">
            <a:alphaModFix/>
          </a:blip>
          <a:stretch>
            <a:fillRect/>
          </a:stretch>
        </p:blipFill>
        <p:spPr>
          <a:xfrm>
            <a:off x="7491400" y="2117975"/>
            <a:ext cx="4186150" cy="4186150"/>
          </a:xfrm>
          <a:prstGeom prst="rect">
            <a:avLst/>
          </a:prstGeom>
          <a:noFill/>
          <a:ln>
            <a:noFill/>
          </a:ln>
        </p:spPr>
      </p:pic>
      <p:sp>
        <p:nvSpPr>
          <p:cNvPr id="464" name="Google Shape;464;p45"/>
          <p:cNvSpPr txBox="1"/>
          <p:nvPr/>
        </p:nvSpPr>
        <p:spPr>
          <a:xfrm>
            <a:off x="640650" y="50961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PENJUAL</a:t>
            </a:r>
            <a:endParaRPr b="1" sz="1900">
              <a:latin typeface="Calibri"/>
              <a:ea typeface="Calibri"/>
              <a:cs typeface="Calibri"/>
              <a:sym typeface="Calibri"/>
            </a:endParaRPr>
          </a:p>
        </p:txBody>
      </p:sp>
      <p:sp>
        <p:nvSpPr>
          <p:cNvPr id="465" name="Google Shape;465;p45"/>
          <p:cNvSpPr txBox="1"/>
          <p:nvPr/>
        </p:nvSpPr>
        <p:spPr>
          <a:xfrm>
            <a:off x="9011200" y="23097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PEMBELI</a:t>
            </a:r>
            <a:endParaRPr b="1" sz="1900">
              <a:latin typeface="Calibri"/>
              <a:ea typeface="Calibri"/>
              <a:cs typeface="Calibri"/>
              <a:sym typeface="Calibri"/>
            </a:endParaRPr>
          </a:p>
        </p:txBody>
      </p:sp>
      <p:sp>
        <p:nvSpPr>
          <p:cNvPr id="466" name="Google Shape;466;p45"/>
          <p:cNvSpPr txBox="1"/>
          <p:nvPr/>
        </p:nvSpPr>
        <p:spPr>
          <a:xfrm>
            <a:off x="6195625" y="2163525"/>
            <a:ext cx="213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TRANSAKSI ONLINE</a:t>
            </a:r>
            <a:endParaRPr b="1" sz="1900">
              <a:latin typeface="Calibri"/>
              <a:ea typeface="Calibri"/>
              <a:cs typeface="Calibri"/>
              <a:sym typeface="Calibri"/>
            </a:endParaRPr>
          </a:p>
        </p:txBody>
      </p:sp>
      <p:sp>
        <p:nvSpPr>
          <p:cNvPr id="467" name="Google Shape;467;p45"/>
          <p:cNvSpPr/>
          <p:nvPr/>
        </p:nvSpPr>
        <p:spPr>
          <a:xfrm>
            <a:off x="3309925" y="2725538"/>
            <a:ext cx="1150200" cy="524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rot="10800000">
            <a:off x="6960575" y="2725550"/>
            <a:ext cx="1309800" cy="524700"/>
          </a:xfrm>
          <a:prstGeom prst="rightArrow">
            <a:avLst>
              <a:gd fmla="val 50000" name="adj1"/>
              <a:gd fmla="val 72175"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9085850" y="3993675"/>
            <a:ext cx="1150200" cy="1102500"/>
          </a:xfrm>
          <a:prstGeom prst="quadArrow">
            <a:avLst>
              <a:gd fmla="val 22500" name="adj1"/>
              <a:gd fmla="val 22500" name="adj2"/>
              <a:gd fmla="val 2250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txBox="1"/>
          <p:nvPr/>
        </p:nvSpPr>
        <p:spPr>
          <a:xfrm>
            <a:off x="4247275" y="4437538"/>
            <a:ext cx="2622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000">
                <a:latin typeface="Calibri"/>
                <a:ea typeface="Calibri"/>
                <a:cs typeface="Calibri"/>
                <a:sym typeface="Calibri"/>
              </a:rPr>
              <a:t>JIKA PRODUK DISUKAI PEMBELI MAKA PENJUALAN AKAN MENINGKAT</a:t>
            </a:r>
            <a:endParaRPr b="1" i="1"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p:nvPr/>
        </p:nvSpPr>
        <p:spPr>
          <a:xfrm>
            <a:off x="-3144" y="-17143"/>
            <a:ext cx="3750060" cy="6875143"/>
          </a:xfrm>
          <a:custGeom>
            <a:rect b="b" l="l" r="r" t="t"/>
            <a:pathLst>
              <a:path extrusionOk="0" h="10312714" w="562509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7F7F7F">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1" name="Google Shape;181;p28"/>
          <p:cNvSpPr/>
          <p:nvPr/>
        </p:nvSpPr>
        <p:spPr>
          <a:xfrm>
            <a:off x="2180112" y="-10885"/>
            <a:ext cx="3404489" cy="2221398"/>
          </a:xfrm>
          <a:custGeom>
            <a:rect b="b" l="l" r="r" t="t"/>
            <a:pathLst>
              <a:path extrusionOk="0" h="3332097" w="5133645">
                <a:moveTo>
                  <a:pt x="0" y="0"/>
                </a:moveTo>
                <a:cubicBezTo>
                  <a:pt x="1405490" y="882964"/>
                  <a:pt x="2182073" y="1971959"/>
                  <a:pt x="2718867" y="3332097"/>
                </a:cubicBezTo>
                <a:lnTo>
                  <a:pt x="5133645" y="3326639"/>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2" name="Google Shape;182;p28"/>
          <p:cNvSpPr/>
          <p:nvPr/>
        </p:nvSpPr>
        <p:spPr>
          <a:xfrm>
            <a:off x="1837372" y="-23082"/>
            <a:ext cx="4245150" cy="3361102"/>
          </a:xfrm>
          <a:custGeom>
            <a:rect b="b" l="l" r="r" t="t"/>
            <a:pathLst>
              <a:path extrusionOk="0" h="5041653" w="5917606">
                <a:moveTo>
                  <a:pt x="0" y="0"/>
                </a:moveTo>
                <a:cubicBezTo>
                  <a:pt x="1988349" y="1026811"/>
                  <a:pt x="3009136" y="3355306"/>
                  <a:pt x="3043967" y="5041653"/>
                </a:cubicBezTo>
                <a:lnTo>
                  <a:pt x="5917606" y="5031454"/>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3" name="Google Shape;183;p28"/>
          <p:cNvSpPr/>
          <p:nvPr/>
        </p:nvSpPr>
        <p:spPr>
          <a:xfrm>
            <a:off x="1552668" y="-2942"/>
            <a:ext cx="4510981" cy="4509861"/>
          </a:xfrm>
          <a:custGeom>
            <a:rect b="b" l="l" r="r" t="t"/>
            <a:pathLst>
              <a:path extrusionOk="0" h="5042211" w="6157481">
                <a:moveTo>
                  <a:pt x="0" y="0"/>
                </a:moveTo>
                <a:cubicBezTo>
                  <a:pt x="2647339" y="886277"/>
                  <a:pt x="3586715" y="3365578"/>
                  <a:pt x="3043967" y="5041653"/>
                </a:cubicBezTo>
                <a:lnTo>
                  <a:pt x="6157481" y="5042211"/>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4" name="Google Shape;184;p28"/>
          <p:cNvSpPr/>
          <p:nvPr/>
        </p:nvSpPr>
        <p:spPr>
          <a:xfrm>
            <a:off x="1162388" y="-9791"/>
            <a:ext cx="4386850" cy="5648149"/>
          </a:xfrm>
          <a:custGeom>
            <a:rect b="b" l="l" r="r" t="t"/>
            <a:pathLst>
              <a:path extrusionOk="0" h="5035817" w="5453192">
                <a:moveTo>
                  <a:pt x="0" y="0"/>
                </a:moveTo>
                <a:cubicBezTo>
                  <a:pt x="3150690" y="849061"/>
                  <a:pt x="4013837" y="3301636"/>
                  <a:pt x="2447860" y="5016076"/>
                </a:cubicBezTo>
                <a:lnTo>
                  <a:pt x="5453192" y="5035817"/>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grpSp>
        <p:nvGrpSpPr>
          <p:cNvPr id="185" name="Google Shape;185;p28"/>
          <p:cNvGrpSpPr/>
          <p:nvPr/>
        </p:nvGrpSpPr>
        <p:grpSpPr>
          <a:xfrm>
            <a:off x="5041007" y="2730516"/>
            <a:ext cx="5721679" cy="646331"/>
            <a:chOff x="4818251" y="1294425"/>
            <a:chExt cx="5721678" cy="646331"/>
          </a:xfrm>
        </p:grpSpPr>
        <p:sp>
          <p:nvSpPr>
            <p:cNvPr id="186" name="Google Shape;186;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Perkembangan Toko Online</a:t>
              </a:r>
              <a:endParaRPr b="1" sz="2700">
                <a:solidFill>
                  <a:srgbClr val="FFFF00"/>
                </a:solidFill>
                <a:latin typeface="Calibri"/>
                <a:ea typeface="Calibri"/>
                <a:cs typeface="Calibri"/>
                <a:sym typeface="Calibri"/>
              </a:endParaRPr>
            </a:p>
          </p:txBody>
        </p:sp>
        <p:sp>
          <p:nvSpPr>
            <p:cNvPr id="187" name="Google Shape;187;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02</a:t>
              </a:r>
              <a:endParaRPr b="1" sz="3600">
                <a:solidFill>
                  <a:schemeClr val="lt1"/>
                </a:solidFill>
                <a:latin typeface="Calibri"/>
                <a:ea typeface="Calibri"/>
                <a:cs typeface="Calibri"/>
                <a:sym typeface="Calibri"/>
              </a:endParaRPr>
            </a:p>
          </p:txBody>
        </p:sp>
      </p:grpSp>
      <p:grpSp>
        <p:nvGrpSpPr>
          <p:cNvPr id="188" name="Google Shape;188;p28"/>
          <p:cNvGrpSpPr/>
          <p:nvPr/>
        </p:nvGrpSpPr>
        <p:grpSpPr>
          <a:xfrm>
            <a:off x="4561959" y="5021437"/>
            <a:ext cx="5721679" cy="646331"/>
            <a:chOff x="4818251" y="1294425"/>
            <a:chExt cx="5721678" cy="646331"/>
          </a:xfrm>
        </p:grpSpPr>
        <p:sp>
          <p:nvSpPr>
            <p:cNvPr id="189" name="Google Shape;189;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Mengelola Toko Online</a:t>
              </a:r>
              <a:endParaRPr b="1" sz="2700">
                <a:solidFill>
                  <a:srgbClr val="FFFF00"/>
                </a:solidFill>
                <a:latin typeface="Calibri"/>
                <a:ea typeface="Calibri"/>
                <a:cs typeface="Calibri"/>
                <a:sym typeface="Calibri"/>
              </a:endParaRPr>
            </a:p>
          </p:txBody>
        </p:sp>
        <p:sp>
          <p:nvSpPr>
            <p:cNvPr id="190" name="Google Shape;190;p28"/>
            <p:cNvSpPr txBox="1"/>
            <p:nvPr/>
          </p:nvSpPr>
          <p:spPr>
            <a:xfrm>
              <a:off x="4818251" y="1294425"/>
              <a:ext cx="958096" cy="646331"/>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04</a:t>
              </a:r>
              <a:endParaRPr b="1" sz="3600">
                <a:solidFill>
                  <a:schemeClr val="lt1"/>
                </a:solidFill>
                <a:latin typeface="Calibri"/>
                <a:ea typeface="Calibri"/>
                <a:cs typeface="Calibri"/>
                <a:sym typeface="Calibri"/>
              </a:endParaRPr>
            </a:p>
          </p:txBody>
        </p:sp>
      </p:grpSp>
      <p:sp>
        <p:nvSpPr>
          <p:cNvPr id="191" name="Google Shape;191;p28"/>
          <p:cNvSpPr txBox="1"/>
          <p:nvPr/>
        </p:nvSpPr>
        <p:spPr>
          <a:xfrm>
            <a:off x="7723761" y="356296"/>
            <a:ext cx="3198846"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Agenda Pembelajaran</a:t>
            </a:r>
            <a:endParaRPr b="1" sz="3200">
              <a:solidFill>
                <a:schemeClr val="lt1"/>
              </a:solidFill>
              <a:latin typeface="Calibri"/>
              <a:ea typeface="Calibri"/>
              <a:cs typeface="Calibri"/>
              <a:sym typeface="Calibri"/>
            </a:endParaRPr>
          </a:p>
        </p:txBody>
      </p:sp>
      <p:grpSp>
        <p:nvGrpSpPr>
          <p:cNvPr id="192" name="Google Shape;192;p28"/>
          <p:cNvGrpSpPr/>
          <p:nvPr/>
        </p:nvGrpSpPr>
        <p:grpSpPr>
          <a:xfrm>
            <a:off x="94454" y="356296"/>
            <a:ext cx="4299507" cy="1029879"/>
            <a:chOff x="6453398" y="244444"/>
            <a:chExt cx="5492168" cy="1315562"/>
          </a:xfrm>
        </p:grpSpPr>
        <p:sp>
          <p:nvSpPr>
            <p:cNvPr id="193" name="Google Shape;193;p28"/>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194" name="Google Shape;194;p28"/>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195" name="Google Shape;195;p28"/>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pic>
        <p:nvPicPr>
          <p:cNvPr id="196" name="Google Shape;196;p28"/>
          <p:cNvPicPr preferRelativeResize="0"/>
          <p:nvPr/>
        </p:nvPicPr>
        <p:blipFill>
          <a:blip r:embed="rId6">
            <a:alphaModFix/>
          </a:blip>
          <a:stretch>
            <a:fillRect/>
          </a:stretch>
        </p:blipFill>
        <p:spPr>
          <a:xfrm>
            <a:off x="3410328" y="438000"/>
            <a:ext cx="494275" cy="814676"/>
          </a:xfrm>
          <a:prstGeom prst="rect">
            <a:avLst/>
          </a:prstGeom>
          <a:noFill/>
          <a:ln>
            <a:noFill/>
          </a:ln>
        </p:spPr>
      </p:pic>
      <p:grpSp>
        <p:nvGrpSpPr>
          <p:cNvPr id="197" name="Google Shape;197;p28"/>
          <p:cNvGrpSpPr/>
          <p:nvPr/>
        </p:nvGrpSpPr>
        <p:grpSpPr>
          <a:xfrm>
            <a:off x="4561958" y="1585055"/>
            <a:ext cx="5721678" cy="646200"/>
            <a:chOff x="4818251" y="1294425"/>
            <a:chExt cx="5721678" cy="646200"/>
          </a:xfrm>
        </p:grpSpPr>
        <p:sp>
          <p:nvSpPr>
            <p:cNvPr id="198" name="Google Shape;198;p28"/>
            <p:cNvSpPr txBox="1"/>
            <p:nvPr/>
          </p:nvSpPr>
          <p:spPr>
            <a:xfrm>
              <a:off x="4818251" y="1294425"/>
              <a:ext cx="958200" cy="6462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01</a:t>
              </a:r>
              <a:endParaRPr b="1" sz="3600">
                <a:solidFill>
                  <a:schemeClr val="lt1"/>
                </a:solidFill>
                <a:latin typeface="Calibri"/>
                <a:ea typeface="Calibri"/>
                <a:cs typeface="Calibri"/>
                <a:sym typeface="Calibri"/>
              </a:endParaRPr>
            </a:p>
          </p:txBody>
        </p:sp>
        <p:sp>
          <p:nvSpPr>
            <p:cNvPr id="199" name="Google Shape;199;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Apa itu Toko Online</a:t>
              </a:r>
              <a:endParaRPr b="1" sz="2700">
                <a:solidFill>
                  <a:srgbClr val="FFFF00"/>
                </a:solidFill>
                <a:latin typeface="Calibri"/>
                <a:ea typeface="Calibri"/>
                <a:cs typeface="Calibri"/>
                <a:sym typeface="Calibri"/>
              </a:endParaRPr>
            </a:p>
          </p:txBody>
        </p:sp>
      </p:grpSp>
      <p:grpSp>
        <p:nvGrpSpPr>
          <p:cNvPr id="200" name="Google Shape;200;p28"/>
          <p:cNvGrpSpPr/>
          <p:nvPr/>
        </p:nvGrpSpPr>
        <p:grpSpPr>
          <a:xfrm>
            <a:off x="5041006" y="3875977"/>
            <a:ext cx="5721678" cy="646200"/>
            <a:chOff x="4818251" y="1294425"/>
            <a:chExt cx="5721678" cy="646200"/>
          </a:xfrm>
        </p:grpSpPr>
        <p:sp>
          <p:nvSpPr>
            <p:cNvPr id="201" name="Google Shape;201;p28"/>
            <p:cNvSpPr txBox="1"/>
            <p:nvPr/>
          </p:nvSpPr>
          <p:spPr>
            <a:xfrm>
              <a:off x="4818251" y="1294425"/>
              <a:ext cx="958200" cy="6462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03</a:t>
              </a:r>
              <a:endParaRPr b="1" sz="3600">
                <a:solidFill>
                  <a:schemeClr val="lt1"/>
                </a:solidFill>
                <a:latin typeface="Calibri"/>
                <a:ea typeface="Calibri"/>
                <a:cs typeface="Calibri"/>
                <a:sym typeface="Calibri"/>
              </a:endParaRPr>
            </a:p>
          </p:txBody>
        </p:sp>
        <p:sp>
          <p:nvSpPr>
            <p:cNvPr id="202" name="Google Shape;202;p28"/>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Bagaimana Bisnis Modelnya</a:t>
              </a:r>
              <a:endParaRPr b="1" sz="2700">
                <a:solidFill>
                  <a:srgbClr val="FFFF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415600" y="1101367"/>
            <a:ext cx="11360700" cy="1208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a:solidFill>
                  <a:srgbClr val="4372C3"/>
                </a:solidFill>
              </a:rPr>
              <a:t>Bisnis Model Toko ONLINE: Pengiriman dan Review</a:t>
            </a:r>
            <a:endParaRPr b="1">
              <a:solidFill>
                <a:srgbClr val="4372C3"/>
              </a:solidFill>
            </a:endParaRPr>
          </a:p>
        </p:txBody>
      </p:sp>
      <p:sp>
        <p:nvSpPr>
          <p:cNvPr id="476" name="Google Shape;476;p46"/>
          <p:cNvSpPr txBox="1"/>
          <p:nvPr>
            <p:ph idx="1" type="body"/>
          </p:nvPr>
        </p:nvSpPr>
        <p:spPr>
          <a:xfrm>
            <a:off x="415600" y="2416300"/>
            <a:ext cx="11360700" cy="3589500"/>
          </a:xfrm>
          <a:prstGeom prst="rect">
            <a:avLst/>
          </a:prstGeom>
        </p:spPr>
        <p:txBody>
          <a:bodyPr anchorCtr="0" anchor="t" bIns="45700" lIns="91425" spcFirstLastPara="1" rIns="91425" wrap="square" tIns="45700">
            <a:normAutofit/>
          </a:bodyPr>
          <a:lstStyle/>
          <a:p>
            <a:pPr indent="0" lvl="0" marL="0" rtl="0" algn="l">
              <a:lnSpc>
                <a:spcPct val="110000"/>
              </a:lnSpc>
              <a:spcBef>
                <a:spcPts val="1000"/>
              </a:spcBef>
              <a:spcAft>
                <a:spcPts val="0"/>
              </a:spcAft>
              <a:buNone/>
            </a:pPr>
            <a:r>
              <a:t/>
            </a:r>
            <a:endParaRPr b="1" sz="2100">
              <a:solidFill>
                <a:srgbClr val="111111"/>
              </a:solidFill>
              <a:highlight>
                <a:srgbClr val="FFFFFF"/>
              </a:highlight>
            </a:endParaRPr>
          </a:p>
          <a:p>
            <a:pPr indent="0" lvl="0" marL="0" rtl="0" algn="l">
              <a:spcBef>
                <a:spcPts val="1000"/>
              </a:spcBef>
              <a:spcAft>
                <a:spcPts val="0"/>
              </a:spcAft>
              <a:buClr>
                <a:schemeClr val="dk1"/>
              </a:buClr>
              <a:buSzPts val="1500"/>
              <a:buFont typeface="Arial"/>
              <a:buNone/>
            </a:pPr>
            <a:r>
              <a:t/>
            </a:r>
            <a:endParaRPr sz="1500">
              <a:latin typeface="Arial"/>
              <a:ea typeface="Arial"/>
              <a:cs typeface="Arial"/>
              <a:sym typeface="Arial"/>
            </a:endParaRPr>
          </a:p>
          <a:p>
            <a:pPr indent="0" lvl="0" marL="0" rtl="0" algn="l">
              <a:spcBef>
                <a:spcPts val="1000"/>
              </a:spcBef>
              <a:spcAft>
                <a:spcPts val="0"/>
              </a:spcAft>
              <a:buNone/>
            </a:pPr>
            <a:r>
              <a:t/>
            </a:r>
            <a:endParaRPr/>
          </a:p>
        </p:txBody>
      </p:sp>
      <p:sp>
        <p:nvSpPr>
          <p:cNvPr id="477" name="Google Shape;477;p46"/>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46"/>
          <p:cNvSpPr txBox="1"/>
          <p:nvPr/>
        </p:nvSpPr>
        <p:spPr>
          <a:xfrm>
            <a:off x="651467" y="6112433"/>
            <a:ext cx="64671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666666"/>
                </a:solidFill>
                <a:latin typeface="Montserrat"/>
                <a:ea typeface="Montserrat"/>
                <a:cs typeface="Montserrat"/>
                <a:sym typeface="Montserrat"/>
              </a:rPr>
              <a:t>https://qwords.com/blog/google-bisnisku/</a:t>
            </a:r>
            <a:endParaRPr sz="1100">
              <a:solidFill>
                <a:srgbClr val="666666"/>
              </a:solidFill>
              <a:latin typeface="Montserrat"/>
              <a:ea typeface="Montserrat"/>
              <a:cs typeface="Montserrat"/>
              <a:sym typeface="Montserrat"/>
            </a:endParaRPr>
          </a:p>
        </p:txBody>
      </p:sp>
      <p:grpSp>
        <p:nvGrpSpPr>
          <p:cNvPr id="479" name="Google Shape;479;p46"/>
          <p:cNvGrpSpPr/>
          <p:nvPr/>
        </p:nvGrpSpPr>
        <p:grpSpPr>
          <a:xfrm>
            <a:off x="8851042" y="65792"/>
            <a:ext cx="3256207" cy="631899"/>
            <a:chOff x="94174" y="356285"/>
            <a:chExt cx="4299190" cy="1029822"/>
          </a:xfrm>
        </p:grpSpPr>
        <p:grpSp>
          <p:nvGrpSpPr>
            <p:cNvPr id="480" name="Google Shape;480;p46"/>
            <p:cNvGrpSpPr/>
            <p:nvPr/>
          </p:nvGrpSpPr>
          <p:grpSpPr>
            <a:xfrm>
              <a:off x="94174" y="356285"/>
              <a:ext cx="4299190" cy="1029822"/>
              <a:chOff x="6453398" y="244444"/>
              <a:chExt cx="5492067" cy="1315562"/>
            </a:xfrm>
          </p:grpSpPr>
          <p:sp>
            <p:nvSpPr>
              <p:cNvPr id="481" name="Google Shape;481;p46"/>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82" name="Google Shape;482;p46"/>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83" name="Google Shape;483;p46"/>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484" name="Google Shape;484;p46"/>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485" name="Google Shape;485;p46"/>
          <p:cNvPicPr preferRelativeResize="0"/>
          <p:nvPr/>
        </p:nvPicPr>
        <p:blipFill>
          <a:blip r:embed="rId6">
            <a:alphaModFix/>
          </a:blip>
          <a:stretch>
            <a:fillRect/>
          </a:stretch>
        </p:blipFill>
        <p:spPr>
          <a:xfrm>
            <a:off x="3962401" y="2120475"/>
            <a:ext cx="3191752" cy="2058175"/>
          </a:xfrm>
          <a:prstGeom prst="rect">
            <a:avLst/>
          </a:prstGeom>
          <a:noFill/>
          <a:ln>
            <a:noFill/>
          </a:ln>
        </p:spPr>
      </p:pic>
      <p:pic>
        <p:nvPicPr>
          <p:cNvPr id="486" name="Google Shape;486;p46"/>
          <p:cNvPicPr preferRelativeResize="0"/>
          <p:nvPr/>
        </p:nvPicPr>
        <p:blipFill>
          <a:blip r:embed="rId7">
            <a:alphaModFix/>
          </a:blip>
          <a:stretch>
            <a:fillRect/>
          </a:stretch>
        </p:blipFill>
        <p:spPr>
          <a:xfrm>
            <a:off x="415600" y="2309772"/>
            <a:ext cx="3064350" cy="2620350"/>
          </a:xfrm>
          <a:prstGeom prst="rect">
            <a:avLst/>
          </a:prstGeom>
          <a:noFill/>
          <a:ln>
            <a:noFill/>
          </a:ln>
        </p:spPr>
      </p:pic>
      <p:pic>
        <p:nvPicPr>
          <p:cNvPr id="487" name="Google Shape;487;p46"/>
          <p:cNvPicPr preferRelativeResize="0"/>
          <p:nvPr/>
        </p:nvPicPr>
        <p:blipFill>
          <a:blip r:embed="rId8">
            <a:alphaModFix/>
          </a:blip>
          <a:stretch>
            <a:fillRect/>
          </a:stretch>
        </p:blipFill>
        <p:spPr>
          <a:xfrm>
            <a:off x="4418863" y="4384788"/>
            <a:ext cx="2133600" cy="2143125"/>
          </a:xfrm>
          <a:prstGeom prst="rect">
            <a:avLst/>
          </a:prstGeom>
          <a:noFill/>
          <a:ln>
            <a:noFill/>
          </a:ln>
        </p:spPr>
      </p:pic>
      <p:pic>
        <p:nvPicPr>
          <p:cNvPr id="488" name="Google Shape;488;p46"/>
          <p:cNvPicPr preferRelativeResize="0"/>
          <p:nvPr/>
        </p:nvPicPr>
        <p:blipFill>
          <a:blip r:embed="rId9">
            <a:alphaModFix/>
          </a:blip>
          <a:stretch>
            <a:fillRect/>
          </a:stretch>
        </p:blipFill>
        <p:spPr>
          <a:xfrm>
            <a:off x="7491400" y="2117975"/>
            <a:ext cx="4186150" cy="4186150"/>
          </a:xfrm>
          <a:prstGeom prst="rect">
            <a:avLst/>
          </a:prstGeom>
          <a:noFill/>
          <a:ln>
            <a:noFill/>
          </a:ln>
        </p:spPr>
      </p:pic>
      <p:sp>
        <p:nvSpPr>
          <p:cNvPr id="489" name="Google Shape;489;p46"/>
          <p:cNvSpPr txBox="1"/>
          <p:nvPr/>
        </p:nvSpPr>
        <p:spPr>
          <a:xfrm>
            <a:off x="640650" y="50961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PENJUAL</a:t>
            </a:r>
            <a:endParaRPr b="1" sz="1900">
              <a:latin typeface="Calibri"/>
              <a:ea typeface="Calibri"/>
              <a:cs typeface="Calibri"/>
              <a:sym typeface="Calibri"/>
            </a:endParaRPr>
          </a:p>
        </p:txBody>
      </p:sp>
      <p:sp>
        <p:nvSpPr>
          <p:cNvPr id="490" name="Google Shape;490;p46"/>
          <p:cNvSpPr txBox="1"/>
          <p:nvPr/>
        </p:nvSpPr>
        <p:spPr>
          <a:xfrm>
            <a:off x="9011200" y="2309775"/>
            <a:ext cx="1805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PEMBELI</a:t>
            </a:r>
            <a:endParaRPr b="1" sz="1900">
              <a:latin typeface="Calibri"/>
              <a:ea typeface="Calibri"/>
              <a:cs typeface="Calibri"/>
              <a:sym typeface="Calibri"/>
            </a:endParaRPr>
          </a:p>
        </p:txBody>
      </p:sp>
      <p:sp>
        <p:nvSpPr>
          <p:cNvPr id="491" name="Google Shape;491;p46"/>
          <p:cNvSpPr txBox="1"/>
          <p:nvPr/>
        </p:nvSpPr>
        <p:spPr>
          <a:xfrm>
            <a:off x="5779550" y="4619175"/>
            <a:ext cx="2622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PENGIRIMAN PRODUK</a:t>
            </a:r>
            <a:endParaRPr b="1" sz="1900">
              <a:latin typeface="Calibri"/>
              <a:ea typeface="Calibri"/>
              <a:cs typeface="Calibri"/>
              <a:sym typeface="Calibri"/>
            </a:endParaRPr>
          </a:p>
        </p:txBody>
      </p:sp>
      <p:sp>
        <p:nvSpPr>
          <p:cNvPr id="492" name="Google Shape;492;p46"/>
          <p:cNvSpPr txBox="1"/>
          <p:nvPr/>
        </p:nvSpPr>
        <p:spPr>
          <a:xfrm>
            <a:off x="6195625" y="2163525"/>
            <a:ext cx="213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TRANSAKSI ONLINE</a:t>
            </a:r>
            <a:endParaRPr b="1" sz="1900">
              <a:latin typeface="Calibri"/>
              <a:ea typeface="Calibri"/>
              <a:cs typeface="Calibri"/>
              <a:sym typeface="Calibri"/>
            </a:endParaRPr>
          </a:p>
        </p:txBody>
      </p:sp>
      <p:sp>
        <p:nvSpPr>
          <p:cNvPr id="493" name="Google Shape;493;p46"/>
          <p:cNvSpPr/>
          <p:nvPr/>
        </p:nvSpPr>
        <p:spPr>
          <a:xfrm>
            <a:off x="3086825" y="5194013"/>
            <a:ext cx="1150200" cy="524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3309925" y="2725538"/>
            <a:ext cx="1150200" cy="524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rot="10800000">
            <a:off x="6960575" y="2725550"/>
            <a:ext cx="1309800" cy="524700"/>
          </a:xfrm>
          <a:prstGeom prst="rightArrow">
            <a:avLst>
              <a:gd fmla="val 50000" name="adj1"/>
              <a:gd fmla="val 72175"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6734325" y="5194013"/>
            <a:ext cx="1150200" cy="524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9085850" y="3993675"/>
            <a:ext cx="1150200" cy="1102500"/>
          </a:xfrm>
          <a:prstGeom prst="quadArrow">
            <a:avLst>
              <a:gd fmla="val 22500" name="adj1"/>
              <a:gd fmla="val 22500" name="adj2"/>
              <a:gd fmla="val 2250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7"/>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MENGELOLA TOKO ONLINE</a:t>
            </a:r>
            <a:endParaRPr b="1" sz="3400">
              <a:solidFill>
                <a:srgbClr val="4372C3"/>
              </a:solidFill>
            </a:endParaRPr>
          </a:p>
        </p:txBody>
      </p:sp>
      <p:sp>
        <p:nvSpPr>
          <p:cNvPr id="503" name="Google Shape;503;p47"/>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04" name="Google Shape;504;p47"/>
          <p:cNvGrpSpPr/>
          <p:nvPr/>
        </p:nvGrpSpPr>
        <p:grpSpPr>
          <a:xfrm>
            <a:off x="8851042" y="65792"/>
            <a:ext cx="3256207" cy="631899"/>
            <a:chOff x="94174" y="356285"/>
            <a:chExt cx="4299190" cy="1029822"/>
          </a:xfrm>
        </p:grpSpPr>
        <p:grpSp>
          <p:nvGrpSpPr>
            <p:cNvPr id="505" name="Google Shape;505;p47"/>
            <p:cNvGrpSpPr/>
            <p:nvPr/>
          </p:nvGrpSpPr>
          <p:grpSpPr>
            <a:xfrm>
              <a:off x="94174" y="356285"/>
              <a:ext cx="4299190" cy="1029822"/>
              <a:chOff x="6453398" y="244444"/>
              <a:chExt cx="5492067" cy="1315562"/>
            </a:xfrm>
          </p:grpSpPr>
          <p:sp>
            <p:nvSpPr>
              <p:cNvPr id="506" name="Google Shape;506;p4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07" name="Google Shape;507;p47"/>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08" name="Google Shape;508;p47"/>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09" name="Google Shape;509;p47"/>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10" name="Google Shape;510;p47"/>
          <p:cNvSpPr txBox="1"/>
          <p:nvPr/>
        </p:nvSpPr>
        <p:spPr>
          <a:xfrm>
            <a:off x="415600" y="2606475"/>
            <a:ext cx="10881000" cy="387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ORGANISASI ADALAH KEHARUSAN</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Anda harus membuat organisasi tata kerja manajemen inventaris barang dari mulai membeli kemudian memproses penjualan dan melakukan pengiriman barang yang efektif dan efisien. Catat proses organisasi anda dengan ukuran waktu dan kegiatan.</a:t>
            </a:r>
            <a:endParaRPr sz="3000"/>
          </a:p>
          <a:p>
            <a:pPr indent="0" lvl="0" marL="0" rtl="0" algn="l">
              <a:spcBef>
                <a:spcPts val="0"/>
              </a:spcBef>
              <a:spcAft>
                <a:spcPts val="0"/>
              </a:spcAft>
              <a:buNone/>
            </a:pPr>
            <a:r>
              <a:t/>
            </a:r>
            <a:endParaRPr sz="3000"/>
          </a:p>
        </p:txBody>
      </p:sp>
      <p:pic>
        <p:nvPicPr>
          <p:cNvPr descr="https://upload.wikimedia.org/wikipedia/commons/4/44/Timeline_EN.png" id="511" name="Google Shape;511;p47">
            <a:hlinkClick r:id="rId6"/>
          </p:cNvPr>
          <p:cNvPicPr preferRelativeResize="0"/>
          <p:nvPr/>
        </p:nvPicPr>
        <p:blipFill>
          <a:blip r:embed="rId7">
            <a:alphaModFix/>
          </a:blip>
          <a:stretch>
            <a:fillRect/>
          </a:stretch>
        </p:blipFill>
        <p:spPr>
          <a:xfrm>
            <a:off x="6377500" y="5396050"/>
            <a:ext cx="4257150" cy="134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Effect filter="fade" transition="in">
                                      <p:cBhvr>
                                        <p:cTn dur="1000"/>
                                        <p:tgtEl>
                                          <p:spTgt spid="5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MENGELOLA TOKO ONLINE</a:t>
            </a:r>
            <a:endParaRPr b="1" sz="3400">
              <a:solidFill>
                <a:srgbClr val="4372C3"/>
              </a:solidFill>
            </a:endParaRPr>
          </a:p>
        </p:txBody>
      </p:sp>
      <p:sp>
        <p:nvSpPr>
          <p:cNvPr id="517" name="Google Shape;517;p48"/>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18" name="Google Shape;518;p48"/>
          <p:cNvGrpSpPr/>
          <p:nvPr/>
        </p:nvGrpSpPr>
        <p:grpSpPr>
          <a:xfrm>
            <a:off x="8851042" y="65792"/>
            <a:ext cx="3256207" cy="631899"/>
            <a:chOff x="94174" y="356285"/>
            <a:chExt cx="4299190" cy="1029822"/>
          </a:xfrm>
        </p:grpSpPr>
        <p:grpSp>
          <p:nvGrpSpPr>
            <p:cNvPr id="519" name="Google Shape;519;p48"/>
            <p:cNvGrpSpPr/>
            <p:nvPr/>
          </p:nvGrpSpPr>
          <p:grpSpPr>
            <a:xfrm>
              <a:off x="94174" y="356285"/>
              <a:ext cx="4299190" cy="1029822"/>
              <a:chOff x="6453398" y="244444"/>
              <a:chExt cx="5492067" cy="1315562"/>
            </a:xfrm>
          </p:grpSpPr>
          <p:sp>
            <p:nvSpPr>
              <p:cNvPr id="520" name="Google Shape;520;p48"/>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21" name="Google Shape;521;p48"/>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22" name="Google Shape;522;p48"/>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23" name="Google Shape;523;p48"/>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24" name="Google Shape;524;p48"/>
          <p:cNvSpPr txBox="1"/>
          <p:nvPr/>
        </p:nvSpPr>
        <p:spPr>
          <a:xfrm>
            <a:off x="415600" y="2231650"/>
            <a:ext cx="10920300" cy="434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GUNAKAN </a:t>
            </a:r>
            <a:r>
              <a:rPr lang="en-US" sz="3000"/>
              <a:t>PERANGKAT LUNAK MANAJEMEN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Mengelola inventaris toko online dengan perangkat lunak spreadsheet atau secara manual dengan pensil dan kertas. Untuk bisnis kecil, metode ini mungkin lebih mudah dan hemat biaya karena perangkat lunak seperti Excel mudah digunakan dan tersedia di sebagian besar komputer. Tapi makin besar penjualan maka perlu perangkat lunak yang lebih akurat dan cepat.</a:t>
            </a:r>
            <a:endParaRPr sz="3000"/>
          </a:p>
        </p:txBody>
      </p:sp>
      <p:pic>
        <p:nvPicPr>
          <p:cNvPr descr="https://get.pxhere.com/photo/update-software-upgrade-laptop-computer-install-program-screen-system-repair-data-development-electronic-load-pc-process-progress-support-technical-load-output-device-finger-hand-technology-graphic-design-font-animation-icon-illustration-multimedia-brand-gesture-logo-display-device-diagram-Computer-monitor-accessory-graphics-1565823.jpg" id="525" name="Google Shape;525;p48">
            <a:hlinkClick r:id="rId6"/>
          </p:cNvPr>
          <p:cNvPicPr preferRelativeResize="0"/>
          <p:nvPr/>
        </p:nvPicPr>
        <p:blipFill>
          <a:blip r:embed="rId7">
            <a:alphaModFix/>
          </a:blip>
          <a:stretch>
            <a:fillRect/>
          </a:stretch>
        </p:blipFill>
        <p:spPr>
          <a:xfrm>
            <a:off x="9841600" y="1216031"/>
            <a:ext cx="1934701" cy="1123382"/>
          </a:xfrm>
          <a:prstGeom prst="rect">
            <a:avLst/>
          </a:prstGeom>
          <a:noFill/>
          <a:ln>
            <a:noFill/>
          </a:ln>
        </p:spPr>
      </p:pic>
      <p:pic>
        <p:nvPicPr>
          <p:cNvPr descr="https://storage.needpix.com/rsynced_images/app-1013616_1280.jpg" id="526" name="Google Shape;526;p48">
            <a:hlinkClick r:id="rId8"/>
          </p:cNvPr>
          <p:cNvPicPr preferRelativeResize="0"/>
          <p:nvPr/>
        </p:nvPicPr>
        <p:blipFill>
          <a:blip r:embed="rId9">
            <a:alphaModFix/>
          </a:blip>
          <a:stretch>
            <a:fillRect/>
          </a:stretch>
        </p:blipFill>
        <p:spPr>
          <a:xfrm>
            <a:off x="509625" y="1048571"/>
            <a:ext cx="1720399" cy="118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1000"/>
                                        <p:tgtEl>
                                          <p:spTgt spid="5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9"/>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MENGELOLA TOKO ONLINE</a:t>
            </a:r>
            <a:endParaRPr b="1" sz="3400">
              <a:solidFill>
                <a:srgbClr val="4372C3"/>
              </a:solidFill>
            </a:endParaRPr>
          </a:p>
        </p:txBody>
      </p:sp>
      <p:sp>
        <p:nvSpPr>
          <p:cNvPr id="532" name="Google Shape;532;p4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33" name="Google Shape;533;p49"/>
          <p:cNvGrpSpPr/>
          <p:nvPr/>
        </p:nvGrpSpPr>
        <p:grpSpPr>
          <a:xfrm>
            <a:off x="8851042" y="65792"/>
            <a:ext cx="3256207" cy="631899"/>
            <a:chOff x="94174" y="356285"/>
            <a:chExt cx="4299190" cy="1029822"/>
          </a:xfrm>
        </p:grpSpPr>
        <p:grpSp>
          <p:nvGrpSpPr>
            <p:cNvPr id="534" name="Google Shape;534;p49"/>
            <p:cNvGrpSpPr/>
            <p:nvPr/>
          </p:nvGrpSpPr>
          <p:grpSpPr>
            <a:xfrm>
              <a:off x="94174" y="356285"/>
              <a:ext cx="4299190" cy="1029822"/>
              <a:chOff x="6453398" y="244444"/>
              <a:chExt cx="5492067" cy="1315562"/>
            </a:xfrm>
          </p:grpSpPr>
          <p:sp>
            <p:nvSpPr>
              <p:cNvPr id="535" name="Google Shape;535;p4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36" name="Google Shape;536;p49"/>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37" name="Google Shape;537;p49"/>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38" name="Google Shape;538;p49"/>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39" name="Google Shape;539;p49"/>
          <p:cNvSpPr txBox="1"/>
          <p:nvPr/>
        </p:nvSpPr>
        <p:spPr>
          <a:xfrm>
            <a:off x="990125" y="2067600"/>
            <a:ext cx="10538700" cy="480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GUNAKAN </a:t>
            </a:r>
            <a:r>
              <a:rPr lang="en-US" sz="3000"/>
              <a:t>OPERASI GUDANG BARCODE SCANNING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Toko Online sering harus bertindak cepat dan banyak yang diselesaikan dalam waktu singkat. Kesalahan manusia akan terjadi di beberapa titik dan dapat mengacaukan penjualan.</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Penggunaan sistem barcode atau sistem otomatis lain dapat secara signifikan meningkatkan akurasi pengambilan dan mengurangi biaya operasional ketika pesanan salah dikemas dan dikirim.</a:t>
            </a:r>
            <a:endParaRPr sz="3000"/>
          </a:p>
        </p:txBody>
      </p:sp>
      <p:pic>
        <p:nvPicPr>
          <p:cNvPr descr="https://upload.wikimedia.org/wikipedia/commons/6/65/Code11_barcode.png" id="540" name="Google Shape;540;p49">
            <a:hlinkClick r:id="rId6"/>
          </p:cNvPr>
          <p:cNvPicPr preferRelativeResize="0"/>
          <p:nvPr/>
        </p:nvPicPr>
        <p:blipFill>
          <a:blip r:embed="rId7">
            <a:alphaModFix/>
          </a:blip>
          <a:stretch>
            <a:fillRect/>
          </a:stretch>
        </p:blipFill>
        <p:spPr>
          <a:xfrm>
            <a:off x="771033" y="1361100"/>
            <a:ext cx="1413042" cy="706500"/>
          </a:xfrm>
          <a:prstGeom prst="rect">
            <a:avLst/>
          </a:prstGeom>
          <a:noFill/>
          <a:ln>
            <a:noFill/>
          </a:ln>
        </p:spPr>
      </p:pic>
      <p:pic>
        <p:nvPicPr>
          <p:cNvPr descr="https://upload.wikimedia.org/wikipedia/commons/6/65/QR_code_for_QRpedia.png" id="541" name="Google Shape;541;p49">
            <a:hlinkClick r:id="rId8"/>
          </p:cNvPr>
          <p:cNvPicPr preferRelativeResize="0"/>
          <p:nvPr/>
        </p:nvPicPr>
        <p:blipFill>
          <a:blip r:embed="rId9">
            <a:alphaModFix/>
          </a:blip>
          <a:stretch>
            <a:fillRect/>
          </a:stretch>
        </p:blipFill>
        <p:spPr>
          <a:xfrm>
            <a:off x="10177975" y="948975"/>
            <a:ext cx="1118625" cy="111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0" st="0"/>
                                            </p:txEl>
                                          </p:spTgt>
                                        </p:tgtEl>
                                        <p:attrNameLst>
                                          <p:attrName>style.visibility</p:attrName>
                                        </p:attrNameLst>
                                      </p:cBhvr>
                                      <p:to>
                                        <p:strVal val="visible"/>
                                      </p:to>
                                    </p:set>
                                    <p:animEffect filter="fade" transition="in">
                                      <p:cBhvr>
                                        <p:cTn dur="1000"/>
                                        <p:tgtEl>
                                          <p:spTgt spid="53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0"/>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MENGELOLA TOKO ONLINE</a:t>
            </a:r>
            <a:endParaRPr b="1" sz="3400">
              <a:solidFill>
                <a:srgbClr val="4372C3"/>
              </a:solidFill>
            </a:endParaRPr>
          </a:p>
        </p:txBody>
      </p:sp>
      <p:sp>
        <p:nvSpPr>
          <p:cNvPr id="547" name="Google Shape;547;p5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8" name="Google Shape;548;p50"/>
          <p:cNvGrpSpPr/>
          <p:nvPr/>
        </p:nvGrpSpPr>
        <p:grpSpPr>
          <a:xfrm>
            <a:off x="8851042" y="65792"/>
            <a:ext cx="3256207" cy="631899"/>
            <a:chOff x="94174" y="356285"/>
            <a:chExt cx="4299190" cy="1029822"/>
          </a:xfrm>
        </p:grpSpPr>
        <p:grpSp>
          <p:nvGrpSpPr>
            <p:cNvPr id="549" name="Google Shape;549;p50"/>
            <p:cNvGrpSpPr/>
            <p:nvPr/>
          </p:nvGrpSpPr>
          <p:grpSpPr>
            <a:xfrm>
              <a:off x="94174" y="356285"/>
              <a:ext cx="4299190" cy="1029822"/>
              <a:chOff x="6453398" y="244444"/>
              <a:chExt cx="5492067" cy="1315562"/>
            </a:xfrm>
          </p:grpSpPr>
          <p:sp>
            <p:nvSpPr>
              <p:cNvPr id="550" name="Google Shape;550;p5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51" name="Google Shape;551;p5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52" name="Google Shape;552;p5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53" name="Google Shape;553;p50"/>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54" name="Google Shape;554;p50"/>
          <p:cNvSpPr txBox="1"/>
          <p:nvPr/>
        </p:nvSpPr>
        <p:spPr>
          <a:xfrm>
            <a:off x="555600" y="2911013"/>
            <a:ext cx="110808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ANALISIS DATA PENJUALAN ANDA</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Data Penjualan Anda adalah indikator terbaik untuk menentukan barang yang laku dan tidak laku. </a:t>
            </a:r>
            <a:endParaRPr sz="3000"/>
          </a:p>
          <a:p>
            <a:pPr indent="0" lvl="0" marL="0" rtl="0" algn="l">
              <a:spcBef>
                <a:spcPts val="0"/>
              </a:spcBef>
              <a:spcAft>
                <a:spcPts val="0"/>
              </a:spcAft>
              <a:buNone/>
            </a:pPr>
            <a:r>
              <a:rPr lang="en-US" sz="3000"/>
              <a:t>Jika barang tidak laku, pertimbangkan jual murah daripada memenuhi tempat gudang dan biaya perawatannya. </a:t>
            </a:r>
            <a:endParaRPr sz="3000"/>
          </a:p>
        </p:txBody>
      </p:sp>
      <p:pic>
        <p:nvPicPr>
          <p:cNvPr descr="https://get.pxhere.com/photo/seo-data-big-data-analytics-site-database-analysis-data-center-statistics-research-data-analytics-data-analysis-financial-search-processing-image-icon-banner-business-center-chart-cloud-compute-computing-concept-design-digital-element-file-filter-flat-folder-information-internet-market-media-network-online-page-paper-process-report-product-human-behavior-communication-standing-business-conversation-public-speaking-businessperson-technology-white-collar-worker-job-organization-font-collaboration-management-illustration-brand-1443941.jpg" id="555" name="Google Shape;555;p50">
            <a:hlinkClick r:id="rId6"/>
          </p:cNvPr>
          <p:cNvPicPr preferRelativeResize="0"/>
          <p:nvPr/>
        </p:nvPicPr>
        <p:blipFill>
          <a:blip r:embed="rId7">
            <a:alphaModFix/>
          </a:blip>
          <a:stretch>
            <a:fillRect/>
          </a:stretch>
        </p:blipFill>
        <p:spPr>
          <a:xfrm>
            <a:off x="9355750" y="995737"/>
            <a:ext cx="2511049" cy="1563975"/>
          </a:xfrm>
          <a:prstGeom prst="rect">
            <a:avLst/>
          </a:prstGeom>
          <a:noFill/>
          <a:ln>
            <a:noFill/>
          </a:ln>
        </p:spPr>
      </p:pic>
      <p:pic>
        <p:nvPicPr>
          <p:cNvPr descr="https://media.defense.gov/2020/Jun/11/2002314295/2000/2000/0/200608-F-HX758-1001.JPG" id="556" name="Google Shape;556;p50">
            <a:hlinkClick r:id="rId8"/>
          </p:cNvPr>
          <p:cNvPicPr preferRelativeResize="0"/>
          <p:nvPr/>
        </p:nvPicPr>
        <p:blipFill>
          <a:blip r:embed="rId9">
            <a:alphaModFix/>
          </a:blip>
          <a:stretch>
            <a:fillRect/>
          </a:stretch>
        </p:blipFill>
        <p:spPr>
          <a:xfrm>
            <a:off x="482750" y="995750"/>
            <a:ext cx="2094450" cy="1496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1"/>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MENGELOLA TOKO ONLINE</a:t>
            </a:r>
            <a:endParaRPr b="1" sz="3400">
              <a:solidFill>
                <a:srgbClr val="4372C3"/>
              </a:solidFill>
            </a:endParaRPr>
          </a:p>
        </p:txBody>
      </p:sp>
      <p:sp>
        <p:nvSpPr>
          <p:cNvPr id="562" name="Google Shape;562;p5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3" name="Google Shape;563;p51"/>
          <p:cNvGrpSpPr/>
          <p:nvPr/>
        </p:nvGrpSpPr>
        <p:grpSpPr>
          <a:xfrm>
            <a:off x="8851042" y="65792"/>
            <a:ext cx="3256207" cy="631899"/>
            <a:chOff x="94174" y="356285"/>
            <a:chExt cx="4299190" cy="1029822"/>
          </a:xfrm>
        </p:grpSpPr>
        <p:grpSp>
          <p:nvGrpSpPr>
            <p:cNvPr id="564" name="Google Shape;564;p51"/>
            <p:cNvGrpSpPr/>
            <p:nvPr/>
          </p:nvGrpSpPr>
          <p:grpSpPr>
            <a:xfrm>
              <a:off x="94174" y="356285"/>
              <a:ext cx="4299190" cy="1029822"/>
              <a:chOff x="6453398" y="244444"/>
              <a:chExt cx="5492067" cy="1315562"/>
            </a:xfrm>
          </p:grpSpPr>
          <p:sp>
            <p:nvSpPr>
              <p:cNvPr id="565" name="Google Shape;565;p51"/>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66" name="Google Shape;566;p5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67" name="Google Shape;567;p5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68" name="Google Shape;568;p51"/>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69" name="Google Shape;569;p51"/>
          <p:cNvSpPr txBox="1"/>
          <p:nvPr/>
        </p:nvSpPr>
        <p:spPr>
          <a:xfrm>
            <a:off x="728025" y="2747950"/>
            <a:ext cx="10568700" cy="387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WASPADA &amp; RAJIN LAKUKAN PEMERIKSAAN BARANG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Pemeriksaan stok barang sangat penting dilakukan setiap hari. Hal ini mencegah kerugian akibat kehilangan barang atau salah kirim.</a:t>
            </a:r>
            <a:endParaRPr sz="3000"/>
          </a:p>
          <a:p>
            <a:pPr indent="0" lvl="0" marL="0" rtl="0" algn="l">
              <a:spcBef>
                <a:spcPts val="0"/>
              </a:spcBef>
              <a:spcAft>
                <a:spcPts val="0"/>
              </a:spcAft>
              <a:buNone/>
            </a:pPr>
            <a:r>
              <a:rPr lang="en-US" sz="3000"/>
              <a:t>Pastikan bahwa apa yang telah Anda catat secara akurat mencerminkan apa yang terjadi di gudang Anda dan dengan bisnis Anda.</a:t>
            </a:r>
            <a:endParaRPr sz="3000"/>
          </a:p>
        </p:txBody>
      </p:sp>
      <p:pic>
        <p:nvPicPr>
          <p:cNvPr descr="https://get.pxhere.com/photo/checklist-business-workplace-notebook-list-check-pen-destinations-form-note-poll-selection-mark-paper-questionnaire-tick-coffee-choice-document-interview-success-concept-office-checkbox-text-line-font-material-product-angle-brand-1449503.jpg" id="570" name="Google Shape;570;p51">
            <a:hlinkClick r:id="rId6"/>
          </p:cNvPr>
          <p:cNvPicPr preferRelativeResize="0"/>
          <p:nvPr/>
        </p:nvPicPr>
        <p:blipFill>
          <a:blip r:embed="rId7">
            <a:alphaModFix/>
          </a:blip>
          <a:stretch>
            <a:fillRect/>
          </a:stretch>
        </p:blipFill>
        <p:spPr>
          <a:xfrm>
            <a:off x="9240625" y="803225"/>
            <a:ext cx="2477041" cy="1657499"/>
          </a:xfrm>
          <a:prstGeom prst="rect">
            <a:avLst/>
          </a:prstGeom>
          <a:noFill/>
          <a:ln>
            <a:noFill/>
          </a:ln>
        </p:spPr>
      </p:pic>
      <p:pic>
        <p:nvPicPr>
          <p:cNvPr descr="https://get.pxhere.com/photo/audit-report-verification-magnifier-auditor-financial-concept-business-tax-paper-file-review-consultant-accounting-examination-document-research-checkout-management-check-analysis-statistics-inspection-verify-assessment-auditing-line-font-hand-diagram-angle-brand-circle-graphic-design-product-1452813.jpg" id="571" name="Google Shape;571;p51">
            <a:hlinkClick r:id="rId8"/>
          </p:cNvPr>
          <p:cNvPicPr preferRelativeResize="0"/>
          <p:nvPr/>
        </p:nvPicPr>
        <p:blipFill>
          <a:blip r:embed="rId9">
            <a:alphaModFix/>
          </a:blip>
          <a:stretch>
            <a:fillRect/>
          </a:stretch>
        </p:blipFill>
        <p:spPr>
          <a:xfrm>
            <a:off x="1092050" y="803225"/>
            <a:ext cx="2251437" cy="1657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2"/>
          <p:cNvSpPr txBox="1"/>
          <p:nvPr>
            <p:ph type="title"/>
          </p:nvPr>
        </p:nvSpPr>
        <p:spPr>
          <a:xfrm>
            <a:off x="220625" y="1088450"/>
            <a:ext cx="6972300" cy="5565600"/>
          </a:xfrm>
          <a:prstGeom prst="rect">
            <a:avLst/>
          </a:prstGeom>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3700"/>
              <a:t>Link Video Cara Daftar Toko Online</a:t>
            </a:r>
            <a:endParaRPr sz="3700"/>
          </a:p>
          <a:p>
            <a:pPr indent="0" lvl="0" marL="0" marR="0" rtl="0" algn="l">
              <a:lnSpc>
                <a:spcPct val="100000"/>
              </a:lnSpc>
              <a:spcBef>
                <a:spcPts val="0"/>
              </a:spcBef>
              <a:spcAft>
                <a:spcPts val="0"/>
              </a:spcAft>
              <a:buNone/>
            </a:pPr>
            <a:r>
              <a:t/>
            </a:r>
            <a:endParaRPr sz="3700"/>
          </a:p>
          <a:p>
            <a:pPr indent="0" lvl="0" marL="0" rtl="0" algn="l">
              <a:spcBef>
                <a:spcPts val="0"/>
              </a:spcBef>
              <a:spcAft>
                <a:spcPts val="0"/>
              </a:spcAft>
              <a:buNone/>
            </a:pPr>
            <a:r>
              <a:rPr lang="en-US" sz="2500" u="sng">
                <a:solidFill>
                  <a:schemeClr val="hlink"/>
                </a:solidFill>
                <a:hlinkClick r:id="rId3"/>
              </a:rPr>
              <a:t>https://www.youtube.com/watch?v=0PBO1ZotWi0</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u="sng">
                <a:solidFill>
                  <a:schemeClr val="hlink"/>
                </a:solidFill>
                <a:hlinkClick r:id="rId4"/>
              </a:rPr>
              <a:t>https://www.youtube.com/watch?v=7prSt-wcgcA</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u="sng">
                <a:solidFill>
                  <a:schemeClr val="hlink"/>
                </a:solidFill>
                <a:hlinkClick r:id="rId5"/>
              </a:rPr>
              <a:t>https://www.youtube.com/watch?v=1K_b4CapYH0</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u="sng">
                <a:solidFill>
                  <a:schemeClr val="hlink"/>
                </a:solidFill>
                <a:hlinkClick r:id="rId6"/>
              </a:rPr>
              <a:t>https://www.youtube.com/watch?v=aMy8agBeR3I</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
        <p:nvSpPr>
          <p:cNvPr id="577" name="Google Shape;577;p5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78" name="Google Shape;578;p52"/>
          <p:cNvGrpSpPr/>
          <p:nvPr/>
        </p:nvGrpSpPr>
        <p:grpSpPr>
          <a:xfrm>
            <a:off x="8851042" y="65792"/>
            <a:ext cx="3256207" cy="631899"/>
            <a:chOff x="94174" y="356285"/>
            <a:chExt cx="4299190" cy="1029822"/>
          </a:xfrm>
        </p:grpSpPr>
        <p:grpSp>
          <p:nvGrpSpPr>
            <p:cNvPr id="579" name="Google Shape;579;p52"/>
            <p:cNvGrpSpPr/>
            <p:nvPr/>
          </p:nvGrpSpPr>
          <p:grpSpPr>
            <a:xfrm>
              <a:off x="94174" y="356285"/>
              <a:ext cx="4299190" cy="1029822"/>
              <a:chOff x="6453398" y="244444"/>
              <a:chExt cx="5492067" cy="1315562"/>
            </a:xfrm>
          </p:grpSpPr>
          <p:sp>
            <p:nvSpPr>
              <p:cNvPr id="580" name="Google Shape;580;p52"/>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81" name="Google Shape;581;p52"/>
              <p:cNvPicPr preferRelativeResize="0"/>
              <p:nvPr/>
            </p:nvPicPr>
            <p:blipFill rotWithShape="1">
              <a:blip r:embed="rId7">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82" name="Google Shape;582;p52"/>
              <p:cNvPicPr preferRelativeResize="0"/>
              <p:nvPr/>
            </p:nvPicPr>
            <p:blipFill rotWithShape="1">
              <a:blip r:embed="rId8">
                <a:alphaModFix/>
              </a:blip>
              <a:srcRect b="0" l="0" r="0" t="0"/>
              <a:stretch/>
            </p:blipFill>
            <p:spPr>
              <a:xfrm>
                <a:off x="8747840" y="343925"/>
                <a:ext cx="1092357" cy="1092383"/>
              </a:xfrm>
              <a:prstGeom prst="rect">
                <a:avLst/>
              </a:prstGeom>
              <a:noFill/>
              <a:ln>
                <a:noFill/>
              </a:ln>
            </p:spPr>
          </p:pic>
        </p:grpSp>
        <p:pic>
          <p:nvPicPr>
            <p:cNvPr id="583" name="Google Shape;583;p52"/>
            <p:cNvPicPr preferRelativeResize="0"/>
            <p:nvPr/>
          </p:nvPicPr>
          <p:blipFill>
            <a:blip r:embed="rId9">
              <a:alphaModFix/>
            </a:blip>
            <a:stretch>
              <a:fillRect/>
            </a:stretch>
          </p:blipFill>
          <p:spPr>
            <a:xfrm>
              <a:off x="3410328" y="438000"/>
              <a:ext cx="494275" cy="814676"/>
            </a:xfrm>
            <a:prstGeom prst="rect">
              <a:avLst/>
            </a:prstGeom>
            <a:noFill/>
            <a:ln>
              <a:noFill/>
            </a:ln>
          </p:spPr>
        </p:pic>
      </p:grpSp>
      <p:pic>
        <p:nvPicPr>
          <p:cNvPr id="584" name="Google Shape;584;p52"/>
          <p:cNvPicPr preferRelativeResize="0"/>
          <p:nvPr/>
        </p:nvPicPr>
        <p:blipFill>
          <a:blip r:embed="rId10">
            <a:alphaModFix/>
          </a:blip>
          <a:stretch>
            <a:fillRect/>
          </a:stretch>
        </p:blipFill>
        <p:spPr>
          <a:xfrm>
            <a:off x="7345325" y="1712406"/>
            <a:ext cx="4694275" cy="3300887"/>
          </a:xfrm>
          <a:prstGeom prst="rect">
            <a:avLst/>
          </a:prstGeom>
          <a:noFill/>
          <a:ln>
            <a:noFill/>
          </a:ln>
        </p:spPr>
      </p:pic>
      <p:sp>
        <p:nvSpPr>
          <p:cNvPr id="585" name="Google Shape;585;p52"/>
          <p:cNvSpPr txBox="1"/>
          <p:nvPr/>
        </p:nvSpPr>
        <p:spPr>
          <a:xfrm>
            <a:off x="1254600" y="5533000"/>
            <a:ext cx="9682800" cy="598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2988">
                <a:solidFill>
                  <a:srgbClr val="3C78D8"/>
                </a:solidFill>
                <a:latin typeface="Open Sans"/>
                <a:ea typeface="Open Sans"/>
                <a:cs typeface="Open Sans"/>
                <a:sym typeface="Open Sans"/>
              </a:rPr>
              <a:t>MARI MENCOBA MEMBUAT AKUN TOKO ONLINE</a:t>
            </a:r>
            <a:endParaRPr b="1" sz="2988">
              <a:solidFill>
                <a:srgbClr val="3C78D8"/>
              </a:solidFill>
              <a:latin typeface="Open Sans"/>
              <a:ea typeface="Open Sans"/>
              <a:cs typeface="Open Sans"/>
              <a:sym typeface="Open Sans"/>
            </a:endParaRPr>
          </a:p>
        </p:txBody>
      </p:sp>
      <p:sp>
        <p:nvSpPr>
          <p:cNvPr id="586" name="Google Shape;586;p52"/>
          <p:cNvSpPr txBox="1"/>
          <p:nvPr/>
        </p:nvSpPr>
        <p:spPr>
          <a:xfrm>
            <a:off x="8474225" y="6115425"/>
            <a:ext cx="1732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latin typeface="Calibri"/>
                <a:ea typeface="Calibri"/>
                <a:cs typeface="Calibri"/>
                <a:sym typeface="Calibri"/>
              </a:rPr>
              <a:t>45 MENIT</a:t>
            </a:r>
            <a:endParaRPr b="1" sz="27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3"/>
          <p:cNvSpPr txBox="1"/>
          <p:nvPr>
            <p:ph type="title"/>
          </p:nvPr>
        </p:nvSpPr>
        <p:spPr>
          <a:xfrm>
            <a:off x="415600" y="948967"/>
            <a:ext cx="11360700" cy="165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1300"/>
              <a:buNone/>
            </a:pPr>
            <a:r>
              <a:rPr b="1" lang="en-US" sz="3400">
                <a:solidFill>
                  <a:srgbClr val="4372C3"/>
                </a:solidFill>
              </a:rPr>
              <a:t>EVALUASI HASIL PELATIHAN</a:t>
            </a:r>
            <a:endParaRPr b="1" sz="3400">
              <a:solidFill>
                <a:srgbClr val="4372C3"/>
              </a:solidFill>
            </a:endParaRPr>
          </a:p>
        </p:txBody>
      </p:sp>
      <p:sp>
        <p:nvSpPr>
          <p:cNvPr id="592" name="Google Shape;592;p5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93" name="Google Shape;593;p53"/>
          <p:cNvGrpSpPr/>
          <p:nvPr/>
        </p:nvGrpSpPr>
        <p:grpSpPr>
          <a:xfrm>
            <a:off x="8851042" y="65792"/>
            <a:ext cx="3256207" cy="631899"/>
            <a:chOff x="94174" y="356285"/>
            <a:chExt cx="4299190" cy="1029822"/>
          </a:xfrm>
        </p:grpSpPr>
        <p:grpSp>
          <p:nvGrpSpPr>
            <p:cNvPr id="594" name="Google Shape;594;p53"/>
            <p:cNvGrpSpPr/>
            <p:nvPr/>
          </p:nvGrpSpPr>
          <p:grpSpPr>
            <a:xfrm>
              <a:off x="94174" y="356285"/>
              <a:ext cx="4299190" cy="1029822"/>
              <a:chOff x="6453398" y="244444"/>
              <a:chExt cx="5492067" cy="1315562"/>
            </a:xfrm>
          </p:grpSpPr>
          <p:sp>
            <p:nvSpPr>
              <p:cNvPr id="595" name="Google Shape;595;p53"/>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596" name="Google Shape;596;p53"/>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597" name="Google Shape;597;p53"/>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598" name="Google Shape;598;p53"/>
            <p:cNvPicPr preferRelativeResize="0"/>
            <p:nvPr/>
          </p:nvPicPr>
          <p:blipFill>
            <a:blip r:embed="rId5">
              <a:alphaModFix/>
            </a:blip>
            <a:stretch>
              <a:fillRect/>
            </a:stretch>
          </p:blipFill>
          <p:spPr>
            <a:xfrm>
              <a:off x="3410328" y="438000"/>
              <a:ext cx="494275" cy="814676"/>
            </a:xfrm>
            <a:prstGeom prst="rect">
              <a:avLst/>
            </a:prstGeom>
            <a:noFill/>
            <a:ln>
              <a:noFill/>
            </a:ln>
          </p:spPr>
        </p:pic>
      </p:grpSp>
      <p:sp>
        <p:nvSpPr>
          <p:cNvPr id="599" name="Google Shape;599;p53"/>
          <p:cNvSpPr txBox="1"/>
          <p:nvPr/>
        </p:nvSpPr>
        <p:spPr>
          <a:xfrm>
            <a:off x="873625" y="2417050"/>
            <a:ext cx="10294200" cy="3386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JELASKAN YANG ANDA INGAT DARI TOPIK HARI INI.</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HAL APA YANG BARU BUAT ANDA?</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APA YANG AKAN ANDA LAKUKAN ATAS PENGETAHUAN BARU TERSEBUT?</a:t>
            </a:r>
            <a:endParaRPr sz="2600">
              <a:solidFill>
                <a:srgbClr val="1155CC"/>
              </a:solidFill>
              <a:latin typeface="Open Sans"/>
              <a:ea typeface="Open Sans"/>
              <a:cs typeface="Open Sans"/>
              <a:sym typeface="Open Sans"/>
            </a:endParaRPr>
          </a:p>
          <a:p>
            <a:pPr indent="0" lvl="0" marL="457200" rtl="0" algn="l">
              <a:spcBef>
                <a:spcPts val="0"/>
              </a:spcBef>
              <a:spcAft>
                <a:spcPts val="0"/>
              </a:spcAft>
              <a:buNone/>
            </a:pPr>
            <a:r>
              <a:t/>
            </a:r>
            <a:endParaRPr sz="2600">
              <a:solidFill>
                <a:srgbClr val="1155CC"/>
              </a:solidFill>
              <a:latin typeface="Open Sans"/>
              <a:ea typeface="Open Sans"/>
              <a:cs typeface="Open Sans"/>
              <a:sym typeface="Open Sans"/>
            </a:endParaRPr>
          </a:p>
          <a:p>
            <a:pPr indent="-393700" lvl="0" marL="457200" rtl="0" algn="l">
              <a:spcBef>
                <a:spcPts val="0"/>
              </a:spcBef>
              <a:spcAft>
                <a:spcPts val="0"/>
              </a:spcAft>
              <a:buClr>
                <a:srgbClr val="1155CC"/>
              </a:buClr>
              <a:buSzPts val="2600"/>
              <a:buFont typeface="Open Sans"/>
              <a:buChar char="●"/>
            </a:pPr>
            <a:r>
              <a:rPr lang="en-US" sz="2600">
                <a:solidFill>
                  <a:srgbClr val="1155CC"/>
                </a:solidFill>
                <a:latin typeface="Open Sans"/>
                <a:ea typeface="Open Sans"/>
                <a:cs typeface="Open Sans"/>
                <a:sym typeface="Open Sans"/>
              </a:rPr>
              <a:t>HAL LAIN YANG INGIN DIKETAHUI TERKAIT TOPIK HARI INI.</a:t>
            </a:r>
            <a:endParaRPr sz="2600">
              <a:solidFill>
                <a:srgbClr val="1155CC"/>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54"/>
          <p:cNvSpPr txBox="1"/>
          <p:nvPr/>
        </p:nvSpPr>
        <p:spPr>
          <a:xfrm>
            <a:off x="1743213" y="3284376"/>
            <a:ext cx="3872269" cy="103446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Poppins SemiBold"/>
              <a:buNone/>
            </a:pPr>
            <a:r>
              <a:rPr lang="en-US" sz="4000">
                <a:solidFill>
                  <a:schemeClr val="lt1"/>
                </a:solidFill>
                <a:latin typeface="Poppins SemiBold"/>
                <a:ea typeface="Poppins SemiBold"/>
                <a:cs typeface="Poppins SemiBold"/>
                <a:sym typeface="Poppins SemiBold"/>
              </a:rPr>
              <a:t>Terima Kasih</a:t>
            </a:r>
            <a:endParaRPr sz="4000">
              <a:solidFill>
                <a:schemeClr val="lt1"/>
              </a:solidFill>
              <a:latin typeface="Poppins SemiBold"/>
              <a:ea typeface="Poppins SemiBold"/>
              <a:cs typeface="Poppins SemiBold"/>
              <a:sym typeface="Poppins SemiBold"/>
            </a:endParaRPr>
          </a:p>
        </p:txBody>
      </p:sp>
      <p:pic>
        <p:nvPicPr>
          <p:cNvPr id="605" name="Google Shape;605;p54"/>
          <p:cNvPicPr preferRelativeResize="0"/>
          <p:nvPr/>
        </p:nvPicPr>
        <p:blipFill rotWithShape="1">
          <a:blip r:embed="rId4">
            <a:alphaModFix/>
          </a:blip>
          <a:srcRect b="0" l="0" r="0" t="0"/>
          <a:stretch/>
        </p:blipFill>
        <p:spPr>
          <a:xfrm>
            <a:off x="1006095" y="235427"/>
            <a:ext cx="1036576" cy="1036576"/>
          </a:xfrm>
          <a:prstGeom prst="rect">
            <a:avLst/>
          </a:prstGeom>
          <a:noFill/>
          <a:ln>
            <a:noFill/>
          </a:ln>
        </p:spPr>
      </p:pic>
      <p:pic>
        <p:nvPicPr>
          <p:cNvPr id="606" name="Google Shape;606;p54"/>
          <p:cNvPicPr preferRelativeResize="0"/>
          <p:nvPr/>
        </p:nvPicPr>
        <p:blipFill rotWithShape="1">
          <a:blip r:embed="rId5">
            <a:alphaModFix/>
          </a:blip>
          <a:srcRect b="0" l="0" r="0" t="0"/>
          <a:stretch/>
        </p:blipFill>
        <p:spPr>
          <a:xfrm>
            <a:off x="1524383" y="-254450"/>
            <a:ext cx="2082355" cy="2105752"/>
          </a:xfrm>
          <a:prstGeom prst="rect">
            <a:avLst/>
          </a:prstGeom>
          <a:noFill/>
          <a:ln>
            <a:noFill/>
          </a:ln>
        </p:spPr>
      </p:pic>
      <p:pic>
        <p:nvPicPr>
          <p:cNvPr id="607" name="Google Shape;607;p54"/>
          <p:cNvPicPr preferRelativeResize="0"/>
          <p:nvPr/>
        </p:nvPicPr>
        <p:blipFill rotWithShape="1">
          <a:blip r:embed="rId6">
            <a:alphaModFix/>
          </a:blip>
          <a:srcRect b="0" l="0" r="0" t="0"/>
          <a:stretch/>
        </p:blipFill>
        <p:spPr>
          <a:xfrm>
            <a:off x="6339235" y="5892800"/>
            <a:ext cx="5068836" cy="523700"/>
          </a:xfrm>
          <a:prstGeom prst="rect">
            <a:avLst/>
          </a:prstGeom>
          <a:noFill/>
          <a:ln>
            <a:noFill/>
          </a:ln>
        </p:spPr>
      </p:pic>
      <p:pic>
        <p:nvPicPr>
          <p:cNvPr id="608" name="Google Shape;608;p54"/>
          <p:cNvPicPr preferRelativeResize="0"/>
          <p:nvPr/>
        </p:nvPicPr>
        <p:blipFill rotWithShape="1">
          <a:blip r:embed="rId7">
            <a:alphaModFix/>
          </a:blip>
          <a:srcRect b="0" l="0" r="0" t="0"/>
          <a:stretch/>
        </p:blipFill>
        <p:spPr>
          <a:xfrm>
            <a:off x="5615482" y="2068498"/>
            <a:ext cx="3995289" cy="3582139"/>
          </a:xfrm>
          <a:prstGeom prst="rect">
            <a:avLst/>
          </a:prstGeom>
          <a:noFill/>
          <a:ln>
            <a:noFill/>
          </a:ln>
        </p:spPr>
      </p:pic>
      <p:sp>
        <p:nvSpPr>
          <p:cNvPr id="609" name="Google Shape;609;p54"/>
          <p:cNvSpPr/>
          <p:nvPr/>
        </p:nvSpPr>
        <p:spPr>
          <a:xfrm>
            <a:off x="6634265" y="340468"/>
            <a:ext cx="5311301" cy="113813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610" name="Google Shape;610;p54"/>
          <p:cNvPicPr preferRelativeResize="0"/>
          <p:nvPr/>
        </p:nvPicPr>
        <p:blipFill rotWithShape="1">
          <a:blip r:embed="rId8">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611" name="Google Shape;611;p54"/>
          <p:cNvPicPr preferRelativeResize="0"/>
          <p:nvPr/>
        </p:nvPicPr>
        <p:blipFill rotWithShape="1">
          <a:blip r:embed="rId9">
            <a:alphaModFix/>
          </a:blip>
          <a:srcRect b="0" l="0" r="0" t="0"/>
          <a:stretch/>
        </p:blipFill>
        <p:spPr>
          <a:xfrm>
            <a:off x="8747829" y="343939"/>
            <a:ext cx="1138136" cy="1138136"/>
          </a:xfrm>
          <a:prstGeom prst="rect">
            <a:avLst/>
          </a:prstGeom>
          <a:noFill/>
          <a:ln>
            <a:noFill/>
          </a:ln>
        </p:spPr>
      </p:pic>
      <p:pic>
        <p:nvPicPr>
          <p:cNvPr id="612" name="Google Shape;612;p54"/>
          <p:cNvPicPr preferRelativeResize="0"/>
          <p:nvPr/>
        </p:nvPicPr>
        <p:blipFill>
          <a:blip r:embed="rId10">
            <a:alphaModFix/>
          </a:blip>
          <a:stretch>
            <a:fillRect/>
          </a:stretch>
        </p:blipFill>
        <p:spPr>
          <a:xfrm>
            <a:off x="10799862" y="332900"/>
            <a:ext cx="643263" cy="1060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cxnSp>
        <p:nvCxnSpPr>
          <p:cNvPr id="207" name="Google Shape;207;p29"/>
          <p:cNvCxnSpPr/>
          <p:nvPr/>
        </p:nvCxnSpPr>
        <p:spPr>
          <a:xfrm>
            <a:off x="2425677" y="2007644"/>
            <a:ext cx="0" cy="4850357"/>
          </a:xfrm>
          <a:prstGeom prst="straightConnector1">
            <a:avLst/>
          </a:prstGeom>
          <a:noFill/>
          <a:ln cap="flat" cmpd="sng" w="57150">
            <a:solidFill>
              <a:srgbClr val="F4B081"/>
            </a:solidFill>
            <a:prstDash val="solid"/>
            <a:miter lim="800000"/>
            <a:headEnd len="sm" w="sm" type="none"/>
            <a:tailEnd len="sm" w="sm" type="none"/>
          </a:ln>
        </p:spPr>
      </p:cxnSp>
      <p:grpSp>
        <p:nvGrpSpPr>
          <p:cNvPr id="208" name="Google Shape;208;p29"/>
          <p:cNvGrpSpPr/>
          <p:nvPr/>
        </p:nvGrpSpPr>
        <p:grpSpPr>
          <a:xfrm>
            <a:off x="3336147" y="2007644"/>
            <a:ext cx="4777674" cy="644306"/>
            <a:chOff x="3059832" y="2116291"/>
            <a:chExt cx="3017702" cy="644306"/>
          </a:xfrm>
        </p:grpSpPr>
        <p:sp>
          <p:nvSpPr>
            <p:cNvPr id="209" name="Google Shape;209;p29"/>
            <p:cNvSpPr txBox="1"/>
            <p:nvPr/>
          </p:nvSpPr>
          <p:spPr>
            <a:xfrm>
              <a:off x="3059834" y="2421897"/>
              <a:ext cx="30177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[Pengalaman]</a:t>
              </a:r>
              <a:endParaRPr sz="1800">
                <a:solidFill>
                  <a:schemeClr val="lt1"/>
                </a:solidFill>
                <a:latin typeface="Calibri"/>
                <a:ea typeface="Calibri"/>
                <a:cs typeface="Calibri"/>
                <a:sym typeface="Calibri"/>
              </a:endParaRPr>
            </a:p>
          </p:txBody>
        </p:sp>
        <p:sp>
          <p:nvSpPr>
            <p:cNvPr id="210" name="Google Shape;210;p29"/>
            <p:cNvSpPr txBox="1"/>
            <p:nvPr/>
          </p:nvSpPr>
          <p:spPr>
            <a:xfrm>
              <a:off x="3059832" y="2116291"/>
              <a:ext cx="28803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00"/>
                  </a:solidFill>
                  <a:latin typeface="Calibri"/>
                  <a:ea typeface="Calibri"/>
                  <a:cs typeface="Calibri"/>
                  <a:sym typeface="Calibri"/>
                </a:rPr>
                <a:t>[Instruktur]</a:t>
              </a:r>
              <a:endParaRPr sz="2000">
                <a:solidFill>
                  <a:srgbClr val="FFFF00"/>
                </a:solidFill>
                <a:latin typeface="Calibri"/>
                <a:ea typeface="Calibri"/>
                <a:cs typeface="Calibri"/>
                <a:sym typeface="Calibri"/>
              </a:endParaRPr>
            </a:p>
          </p:txBody>
        </p:sp>
      </p:grpSp>
      <p:sp>
        <p:nvSpPr>
          <p:cNvPr id="211" name="Google Shape;211;p29"/>
          <p:cNvSpPr txBox="1"/>
          <p:nvPr/>
        </p:nvSpPr>
        <p:spPr>
          <a:xfrm>
            <a:off x="233472" y="1915311"/>
            <a:ext cx="1930096"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Instruktur</a:t>
            </a:r>
            <a:endParaRPr b="1" sz="3200">
              <a:solidFill>
                <a:schemeClr val="lt1"/>
              </a:solidFill>
              <a:latin typeface="Calibri"/>
              <a:ea typeface="Calibri"/>
              <a:cs typeface="Calibri"/>
              <a:sym typeface="Calibri"/>
            </a:endParaRPr>
          </a:p>
        </p:txBody>
      </p:sp>
      <p:sp>
        <p:nvSpPr>
          <p:cNvPr id="212" name="Google Shape;212;p29"/>
          <p:cNvSpPr/>
          <p:nvPr/>
        </p:nvSpPr>
        <p:spPr>
          <a:xfrm>
            <a:off x="9526625" y="2007650"/>
            <a:ext cx="1854300" cy="25341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3" name="Google Shape;213;p29"/>
          <p:cNvGrpSpPr/>
          <p:nvPr/>
        </p:nvGrpSpPr>
        <p:grpSpPr>
          <a:xfrm>
            <a:off x="7490415" y="310021"/>
            <a:ext cx="4299428" cy="1029879"/>
            <a:chOff x="6453398" y="244444"/>
            <a:chExt cx="5492067" cy="1315562"/>
          </a:xfrm>
        </p:grpSpPr>
        <p:sp>
          <p:nvSpPr>
            <p:cNvPr id="214" name="Google Shape;214;p2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215" name="Google Shape;215;p29"/>
            <p:cNvPicPr preferRelativeResize="0"/>
            <p:nvPr/>
          </p:nvPicPr>
          <p:blipFill rotWithShape="1">
            <a:blip r:embed="rId4">
              <a:alphaModFix/>
            </a:blip>
            <a:srcRect b="0" l="0" r="0" t="0"/>
            <a:stretch/>
          </p:blipFill>
          <p:spPr>
            <a:xfrm>
              <a:off x="6453398" y="244444"/>
              <a:ext cx="2622270" cy="1315562"/>
            </a:xfrm>
            <a:prstGeom prst="rect">
              <a:avLst/>
            </a:prstGeom>
            <a:noFill/>
            <a:ln>
              <a:noFill/>
            </a:ln>
          </p:spPr>
        </p:pic>
        <p:pic>
          <p:nvPicPr>
            <p:cNvPr descr="Graphical user interface, application&#10;&#10;Description automatically generated" id="216" name="Google Shape;216;p29"/>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grpSp>
        <p:nvGrpSpPr>
          <p:cNvPr id="217" name="Google Shape;217;p29"/>
          <p:cNvGrpSpPr/>
          <p:nvPr/>
        </p:nvGrpSpPr>
        <p:grpSpPr>
          <a:xfrm>
            <a:off x="344510" y="81967"/>
            <a:ext cx="2136635" cy="1730043"/>
            <a:chOff x="1006095" y="-254450"/>
            <a:chExt cx="2600643" cy="2105752"/>
          </a:xfrm>
        </p:grpSpPr>
        <p:pic>
          <p:nvPicPr>
            <p:cNvPr id="218" name="Google Shape;218;p29"/>
            <p:cNvPicPr preferRelativeResize="0"/>
            <p:nvPr/>
          </p:nvPicPr>
          <p:blipFill rotWithShape="1">
            <a:blip r:embed="rId6">
              <a:alphaModFix/>
            </a:blip>
            <a:srcRect b="0" l="0" r="0" t="0"/>
            <a:stretch/>
          </p:blipFill>
          <p:spPr>
            <a:xfrm>
              <a:off x="1006095" y="235427"/>
              <a:ext cx="1036576" cy="1036576"/>
            </a:xfrm>
            <a:prstGeom prst="rect">
              <a:avLst/>
            </a:prstGeom>
            <a:noFill/>
            <a:ln>
              <a:noFill/>
            </a:ln>
          </p:spPr>
        </p:pic>
        <p:pic>
          <p:nvPicPr>
            <p:cNvPr id="219" name="Google Shape;219;p29"/>
            <p:cNvPicPr preferRelativeResize="0"/>
            <p:nvPr/>
          </p:nvPicPr>
          <p:blipFill rotWithShape="1">
            <a:blip r:embed="rId7">
              <a:alphaModFix/>
            </a:blip>
            <a:srcRect b="0" l="0" r="0" t="0"/>
            <a:stretch/>
          </p:blipFill>
          <p:spPr>
            <a:xfrm>
              <a:off x="1524383" y="-254450"/>
              <a:ext cx="2082355" cy="2105752"/>
            </a:xfrm>
            <a:prstGeom prst="rect">
              <a:avLst/>
            </a:prstGeom>
            <a:noFill/>
            <a:ln>
              <a:noFill/>
            </a:ln>
          </p:spPr>
        </p:pic>
      </p:grpSp>
      <p:pic>
        <p:nvPicPr>
          <p:cNvPr id="220" name="Google Shape;220;p29"/>
          <p:cNvPicPr preferRelativeResize="0"/>
          <p:nvPr/>
        </p:nvPicPr>
        <p:blipFill>
          <a:blip r:embed="rId8">
            <a:alphaModFix/>
          </a:blip>
          <a:stretch>
            <a:fillRect/>
          </a:stretch>
        </p:blipFill>
        <p:spPr>
          <a:xfrm>
            <a:off x="10793850" y="389000"/>
            <a:ext cx="513275" cy="84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 Apa itu Toko Online</a:t>
            </a:r>
            <a:endParaRPr b="1" sz="3359">
              <a:solidFill>
                <a:srgbClr val="4372C3"/>
              </a:solidFill>
            </a:endParaRPr>
          </a:p>
        </p:txBody>
      </p:sp>
      <p:sp>
        <p:nvSpPr>
          <p:cNvPr id="226" name="Google Shape;226;p30"/>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Siapakah penemu internet pertama kali?</a:t>
            </a:r>
            <a:endParaRPr/>
          </a:p>
          <a:p>
            <a:pPr indent="-482600" lvl="0" marL="609600" rtl="0" algn="l">
              <a:spcBef>
                <a:spcPts val="1000"/>
              </a:spcBef>
              <a:spcAft>
                <a:spcPts val="0"/>
              </a:spcAft>
              <a:buSzPts val="2800"/>
              <a:buChar char="•"/>
            </a:pPr>
            <a:r>
              <a:rPr lang="en-US"/>
              <a:t>Siapakah penemu Toko Online?</a:t>
            </a:r>
            <a:endParaRPr/>
          </a:p>
          <a:p>
            <a:pPr indent="-482600" lvl="0" marL="609600" rtl="0" algn="l">
              <a:spcBef>
                <a:spcPts val="1000"/>
              </a:spcBef>
              <a:spcAft>
                <a:spcPts val="0"/>
              </a:spcAft>
              <a:buSzPts val="2800"/>
              <a:buChar char="•"/>
            </a:pPr>
            <a:r>
              <a:rPr lang="en-US"/>
              <a:t>Contoh dari Toko Online yang anda kenali, ketahui, dan gunakan?</a:t>
            </a:r>
            <a:endParaRPr/>
          </a:p>
        </p:txBody>
      </p:sp>
      <p:sp>
        <p:nvSpPr>
          <p:cNvPr id="227" name="Google Shape;227;p3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28" name="Google Shape;228;p30"/>
          <p:cNvGrpSpPr/>
          <p:nvPr/>
        </p:nvGrpSpPr>
        <p:grpSpPr>
          <a:xfrm>
            <a:off x="8851042" y="65792"/>
            <a:ext cx="3256207" cy="631899"/>
            <a:chOff x="94174" y="356285"/>
            <a:chExt cx="4299190" cy="1029822"/>
          </a:xfrm>
        </p:grpSpPr>
        <p:grpSp>
          <p:nvGrpSpPr>
            <p:cNvPr id="229" name="Google Shape;229;p30"/>
            <p:cNvGrpSpPr/>
            <p:nvPr/>
          </p:nvGrpSpPr>
          <p:grpSpPr>
            <a:xfrm>
              <a:off x="94174" y="356285"/>
              <a:ext cx="4299190" cy="1029822"/>
              <a:chOff x="6453398" y="244444"/>
              <a:chExt cx="5492067" cy="1315562"/>
            </a:xfrm>
          </p:grpSpPr>
          <p:sp>
            <p:nvSpPr>
              <p:cNvPr id="230" name="Google Shape;230;p3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31" name="Google Shape;231;p30"/>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32" name="Google Shape;232;p30"/>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33" name="Google Shape;233;p30"/>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34" name="Google Shape;234;p30"/>
          <p:cNvPicPr preferRelativeResize="0"/>
          <p:nvPr/>
        </p:nvPicPr>
        <p:blipFill>
          <a:blip r:embed="rId6">
            <a:alphaModFix/>
          </a:blip>
          <a:stretch>
            <a:fillRect/>
          </a:stretch>
        </p:blipFill>
        <p:spPr>
          <a:xfrm>
            <a:off x="7841852" y="3829427"/>
            <a:ext cx="2717775" cy="2176400"/>
          </a:xfrm>
          <a:prstGeom prst="rect">
            <a:avLst/>
          </a:prstGeom>
          <a:noFill/>
          <a:ln>
            <a:noFill/>
          </a:ln>
        </p:spPr>
      </p:pic>
      <p:pic>
        <p:nvPicPr>
          <p:cNvPr id="235" name="Google Shape;235;p30"/>
          <p:cNvPicPr preferRelativeResize="0"/>
          <p:nvPr/>
        </p:nvPicPr>
        <p:blipFill>
          <a:blip r:embed="rId7">
            <a:alphaModFix/>
          </a:blip>
          <a:stretch>
            <a:fillRect/>
          </a:stretch>
        </p:blipFill>
        <p:spPr>
          <a:xfrm>
            <a:off x="4832875" y="4807375"/>
            <a:ext cx="1486374" cy="1198451"/>
          </a:xfrm>
          <a:prstGeom prst="rect">
            <a:avLst/>
          </a:prstGeom>
          <a:noFill/>
          <a:ln>
            <a:noFill/>
          </a:ln>
        </p:spPr>
      </p:pic>
      <p:pic>
        <p:nvPicPr>
          <p:cNvPr id="236" name="Google Shape;236;p30"/>
          <p:cNvPicPr preferRelativeResize="0"/>
          <p:nvPr/>
        </p:nvPicPr>
        <p:blipFill>
          <a:blip r:embed="rId8">
            <a:alphaModFix/>
          </a:blip>
          <a:stretch>
            <a:fillRect/>
          </a:stretch>
        </p:blipFill>
        <p:spPr>
          <a:xfrm>
            <a:off x="415601" y="4102476"/>
            <a:ext cx="2505625" cy="2599024"/>
          </a:xfrm>
          <a:prstGeom prst="rect">
            <a:avLst/>
          </a:prstGeom>
          <a:noFill/>
          <a:ln>
            <a:noFill/>
          </a:ln>
        </p:spPr>
      </p:pic>
      <p:sp>
        <p:nvSpPr>
          <p:cNvPr id="237" name="Google Shape;237;p30"/>
          <p:cNvSpPr/>
          <p:nvPr/>
        </p:nvSpPr>
        <p:spPr>
          <a:xfrm>
            <a:off x="2996100" y="5256350"/>
            <a:ext cx="1761900" cy="465900"/>
          </a:xfrm>
          <a:prstGeom prst="lef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415600" y="948977"/>
            <a:ext cx="11360700" cy="94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359">
                <a:solidFill>
                  <a:srgbClr val="4372C3"/>
                </a:solidFill>
              </a:rPr>
              <a:t> Jawaban</a:t>
            </a:r>
            <a:endParaRPr b="1" sz="3359">
              <a:solidFill>
                <a:srgbClr val="4372C3"/>
              </a:solidFill>
            </a:endParaRPr>
          </a:p>
        </p:txBody>
      </p:sp>
      <p:sp>
        <p:nvSpPr>
          <p:cNvPr id="243" name="Google Shape;243;p31"/>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Siapakah penemu internet?</a:t>
            </a:r>
            <a:endParaRPr/>
          </a:p>
          <a:p>
            <a:pPr indent="0" lvl="0" marL="228600" rtl="0" algn="l">
              <a:spcBef>
                <a:spcPts val="1000"/>
              </a:spcBef>
              <a:spcAft>
                <a:spcPts val="0"/>
              </a:spcAft>
              <a:buNone/>
            </a:pPr>
            <a:r>
              <a:rPr i="1" lang="en-US"/>
              <a:t>Tim Berners-Lee penemu the World Wide Web (WWW)</a:t>
            </a:r>
            <a:endParaRPr i="1"/>
          </a:p>
          <a:p>
            <a:pPr indent="-482600" lvl="0" marL="609600" rtl="0" algn="l">
              <a:spcBef>
                <a:spcPts val="1000"/>
              </a:spcBef>
              <a:spcAft>
                <a:spcPts val="0"/>
              </a:spcAft>
              <a:buSzPts val="2800"/>
              <a:buChar char="•"/>
            </a:pPr>
            <a:r>
              <a:rPr lang="en-US"/>
              <a:t>Siapakah penemu Toko Online?</a:t>
            </a:r>
            <a:endParaRPr/>
          </a:p>
          <a:p>
            <a:pPr indent="0" lvl="0" marL="228600" rtl="0" algn="l">
              <a:spcBef>
                <a:spcPts val="1000"/>
              </a:spcBef>
              <a:spcAft>
                <a:spcPts val="0"/>
              </a:spcAft>
              <a:buNone/>
            </a:pPr>
            <a:r>
              <a:rPr i="1" lang="en-US"/>
              <a:t>Michael Aldrich penemu Toko Online.</a:t>
            </a:r>
            <a:endParaRPr i="1"/>
          </a:p>
          <a:p>
            <a:pPr indent="-482600" lvl="0" marL="609600" rtl="0" algn="l">
              <a:spcBef>
                <a:spcPts val="1000"/>
              </a:spcBef>
              <a:spcAft>
                <a:spcPts val="0"/>
              </a:spcAft>
              <a:buSzPts val="2800"/>
              <a:buChar char="•"/>
            </a:pPr>
            <a:r>
              <a:rPr lang="en-US"/>
              <a:t>Contoh dari Toko Online yang anda kenali, ketahui, dan gunakan?</a:t>
            </a:r>
            <a:endParaRPr/>
          </a:p>
          <a:p>
            <a:pPr indent="0" lvl="0" marL="228600" rtl="0" algn="l">
              <a:spcBef>
                <a:spcPts val="1000"/>
              </a:spcBef>
              <a:spcAft>
                <a:spcPts val="0"/>
              </a:spcAft>
              <a:buNone/>
            </a:pPr>
            <a:r>
              <a:rPr i="1" lang="en-US"/>
              <a:t>Sebutkan 10 Toko Online</a:t>
            </a:r>
            <a:endParaRPr i="1"/>
          </a:p>
        </p:txBody>
      </p:sp>
      <p:sp>
        <p:nvSpPr>
          <p:cNvPr id="244" name="Google Shape;244;p3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45" name="Google Shape;245;p31"/>
          <p:cNvGrpSpPr/>
          <p:nvPr/>
        </p:nvGrpSpPr>
        <p:grpSpPr>
          <a:xfrm>
            <a:off x="8851042" y="65792"/>
            <a:ext cx="3256207" cy="631899"/>
            <a:chOff x="94174" y="356285"/>
            <a:chExt cx="4299190" cy="1029822"/>
          </a:xfrm>
        </p:grpSpPr>
        <p:grpSp>
          <p:nvGrpSpPr>
            <p:cNvPr id="246" name="Google Shape;246;p31"/>
            <p:cNvGrpSpPr/>
            <p:nvPr/>
          </p:nvGrpSpPr>
          <p:grpSpPr>
            <a:xfrm>
              <a:off x="94174" y="356285"/>
              <a:ext cx="4299190" cy="1029822"/>
              <a:chOff x="6453398" y="244444"/>
              <a:chExt cx="5492067" cy="1315562"/>
            </a:xfrm>
          </p:grpSpPr>
          <p:sp>
            <p:nvSpPr>
              <p:cNvPr id="247" name="Google Shape;247;p31"/>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48" name="Google Shape;248;p3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49" name="Google Shape;249;p3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50" name="Google Shape;250;p31"/>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51" name="Google Shape;251;p31"/>
          <p:cNvPicPr preferRelativeResize="0"/>
          <p:nvPr/>
        </p:nvPicPr>
        <p:blipFill>
          <a:blip r:embed="rId6">
            <a:alphaModFix/>
          </a:blip>
          <a:stretch>
            <a:fillRect/>
          </a:stretch>
        </p:blipFill>
        <p:spPr>
          <a:xfrm>
            <a:off x="9140558" y="5197907"/>
            <a:ext cx="1024467" cy="866126"/>
          </a:xfrm>
          <a:prstGeom prst="rect">
            <a:avLst/>
          </a:prstGeom>
          <a:noFill/>
          <a:ln>
            <a:noFill/>
          </a:ln>
        </p:spPr>
      </p:pic>
      <p:pic>
        <p:nvPicPr>
          <p:cNvPr id="252" name="Google Shape;252;p31"/>
          <p:cNvPicPr preferRelativeResize="0"/>
          <p:nvPr/>
        </p:nvPicPr>
        <p:blipFill>
          <a:blip r:embed="rId7">
            <a:alphaModFix/>
          </a:blip>
          <a:stretch>
            <a:fillRect/>
          </a:stretch>
        </p:blipFill>
        <p:spPr>
          <a:xfrm>
            <a:off x="6096000" y="4688475"/>
            <a:ext cx="1726974" cy="1878326"/>
          </a:xfrm>
          <a:prstGeom prst="rect">
            <a:avLst/>
          </a:prstGeom>
          <a:noFill/>
          <a:ln>
            <a:noFill/>
          </a:ln>
        </p:spPr>
      </p:pic>
      <p:sp>
        <p:nvSpPr>
          <p:cNvPr id="253" name="Google Shape;253;p31"/>
          <p:cNvSpPr/>
          <p:nvPr/>
        </p:nvSpPr>
        <p:spPr>
          <a:xfrm>
            <a:off x="7874581" y="5522383"/>
            <a:ext cx="1214400" cy="337200"/>
          </a:xfrm>
          <a:prstGeom prst="lef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1"/>
          <p:cNvPicPr preferRelativeResize="0"/>
          <p:nvPr/>
        </p:nvPicPr>
        <p:blipFill>
          <a:blip r:embed="rId8">
            <a:alphaModFix/>
          </a:blip>
          <a:stretch>
            <a:fillRect/>
          </a:stretch>
        </p:blipFill>
        <p:spPr>
          <a:xfrm>
            <a:off x="8851050" y="1348800"/>
            <a:ext cx="2400527" cy="2524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260" name="Google Shape;260;p32"/>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61" name="Google Shape;261;p32"/>
          <p:cNvGrpSpPr/>
          <p:nvPr/>
        </p:nvGrpSpPr>
        <p:grpSpPr>
          <a:xfrm>
            <a:off x="8851042" y="65792"/>
            <a:ext cx="3256207" cy="631899"/>
            <a:chOff x="94174" y="356285"/>
            <a:chExt cx="4299190" cy="1029822"/>
          </a:xfrm>
        </p:grpSpPr>
        <p:grpSp>
          <p:nvGrpSpPr>
            <p:cNvPr id="262" name="Google Shape;262;p32"/>
            <p:cNvGrpSpPr/>
            <p:nvPr/>
          </p:nvGrpSpPr>
          <p:grpSpPr>
            <a:xfrm>
              <a:off x="94174" y="356285"/>
              <a:ext cx="4299190" cy="1029822"/>
              <a:chOff x="6453398" y="244444"/>
              <a:chExt cx="5492067" cy="1315562"/>
            </a:xfrm>
          </p:grpSpPr>
          <p:sp>
            <p:nvSpPr>
              <p:cNvPr id="263" name="Google Shape;263;p32"/>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64" name="Google Shape;264;p32"/>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65" name="Google Shape;265;p32"/>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66" name="Google Shape;266;p32"/>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67" name="Google Shape;267;p32"/>
          <p:cNvPicPr preferRelativeResize="0"/>
          <p:nvPr/>
        </p:nvPicPr>
        <p:blipFill>
          <a:blip r:embed="rId6">
            <a:alphaModFix/>
          </a:blip>
          <a:stretch>
            <a:fillRect/>
          </a:stretch>
        </p:blipFill>
        <p:spPr>
          <a:xfrm>
            <a:off x="0" y="697700"/>
            <a:ext cx="7068001" cy="5700180"/>
          </a:xfrm>
          <a:prstGeom prst="rect">
            <a:avLst/>
          </a:prstGeom>
          <a:noFill/>
          <a:ln>
            <a:noFill/>
          </a:ln>
        </p:spPr>
      </p:pic>
      <p:sp>
        <p:nvSpPr>
          <p:cNvPr id="268" name="Google Shape;268;p32"/>
          <p:cNvSpPr txBox="1"/>
          <p:nvPr/>
        </p:nvSpPr>
        <p:spPr>
          <a:xfrm>
            <a:off x="7105525" y="941200"/>
            <a:ext cx="4877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PERKEMBANGAN TOKO ONLINE</a:t>
            </a:r>
            <a:endParaRPr b="1" sz="2800">
              <a:latin typeface="Calibri"/>
              <a:ea typeface="Calibri"/>
              <a:cs typeface="Calibri"/>
              <a:sym typeface="Calibri"/>
            </a:endParaRPr>
          </a:p>
          <a:p>
            <a:pPr indent="0" lvl="0" marL="0" rtl="0" algn="l">
              <a:spcBef>
                <a:spcPts val="0"/>
              </a:spcBef>
              <a:spcAft>
                <a:spcPts val="0"/>
              </a:spcAft>
              <a:buNone/>
            </a:pPr>
            <a:r>
              <a:t/>
            </a:r>
            <a:endParaRPr sz="3200">
              <a:latin typeface="Calibri"/>
              <a:ea typeface="Calibri"/>
              <a:cs typeface="Calibri"/>
              <a:sym typeface="Calibri"/>
            </a:endParaRPr>
          </a:p>
          <a:p>
            <a:pPr indent="0" lvl="0" marL="0" rtl="0" algn="l">
              <a:spcBef>
                <a:spcPts val="0"/>
              </a:spcBef>
              <a:spcAft>
                <a:spcPts val="0"/>
              </a:spcAft>
              <a:buNone/>
            </a:pPr>
            <a:r>
              <a:rPr lang="en-US" sz="3200">
                <a:latin typeface="Calibri"/>
                <a:ea typeface="Calibri"/>
                <a:cs typeface="Calibri"/>
                <a:sym typeface="Calibri"/>
              </a:rPr>
              <a:t>Nilai Transaksi Toko Online Mencapai 5 Triliun Dollar Amerika </a:t>
            </a:r>
            <a:endParaRPr sz="3200">
              <a:latin typeface="Calibri"/>
              <a:ea typeface="Calibri"/>
              <a:cs typeface="Calibri"/>
              <a:sym typeface="Calibri"/>
            </a:endParaRPr>
          </a:p>
          <a:p>
            <a:pPr indent="0" lvl="0" marL="0" rtl="0" algn="l">
              <a:spcBef>
                <a:spcPts val="0"/>
              </a:spcBef>
              <a:spcAft>
                <a:spcPts val="0"/>
              </a:spcAft>
              <a:buNone/>
            </a:pPr>
            <a:r>
              <a:rPr lang="en-US" sz="3200">
                <a:latin typeface="Calibri"/>
                <a:ea typeface="Calibri"/>
                <a:cs typeface="Calibri"/>
                <a:sym typeface="Calibri"/>
              </a:rPr>
              <a:t>atau lebih dari</a:t>
            </a:r>
            <a:endParaRPr sz="3200">
              <a:latin typeface="Calibri"/>
              <a:ea typeface="Calibri"/>
              <a:cs typeface="Calibri"/>
              <a:sym typeface="Calibri"/>
            </a:endParaRPr>
          </a:p>
          <a:p>
            <a:pPr indent="0" lvl="0" marL="0" rtl="0" algn="l">
              <a:spcBef>
                <a:spcPts val="0"/>
              </a:spcBef>
              <a:spcAft>
                <a:spcPts val="0"/>
              </a:spcAft>
              <a:buNone/>
            </a:pPr>
            <a:r>
              <a:rPr b="1" lang="en-US" sz="3200">
                <a:latin typeface="Calibri"/>
                <a:ea typeface="Calibri"/>
                <a:cs typeface="Calibri"/>
                <a:sym typeface="Calibri"/>
              </a:rPr>
              <a:t>50 Ribu Triliun Rupiah Pertahun…</a:t>
            </a:r>
            <a:endParaRPr b="1" sz="3200">
              <a:latin typeface="Calibri"/>
              <a:ea typeface="Calibri"/>
              <a:cs typeface="Calibri"/>
              <a:sym typeface="Calibri"/>
            </a:endParaRPr>
          </a:p>
        </p:txBody>
      </p:sp>
      <p:pic>
        <p:nvPicPr>
          <p:cNvPr id="269" name="Google Shape;269;p32"/>
          <p:cNvPicPr preferRelativeResize="0"/>
          <p:nvPr/>
        </p:nvPicPr>
        <p:blipFill>
          <a:blip r:embed="rId7">
            <a:alphaModFix/>
          </a:blip>
          <a:stretch>
            <a:fillRect/>
          </a:stretch>
        </p:blipFill>
        <p:spPr>
          <a:xfrm rot="-1117573">
            <a:off x="8898159" y="4954181"/>
            <a:ext cx="2176634" cy="16960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275" name="Google Shape;275;p33"/>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76" name="Google Shape;276;p33"/>
          <p:cNvGrpSpPr/>
          <p:nvPr/>
        </p:nvGrpSpPr>
        <p:grpSpPr>
          <a:xfrm>
            <a:off x="8851042" y="65792"/>
            <a:ext cx="3256207" cy="631899"/>
            <a:chOff x="94174" y="356285"/>
            <a:chExt cx="4299190" cy="1029822"/>
          </a:xfrm>
        </p:grpSpPr>
        <p:grpSp>
          <p:nvGrpSpPr>
            <p:cNvPr id="277" name="Google Shape;277;p33"/>
            <p:cNvGrpSpPr/>
            <p:nvPr/>
          </p:nvGrpSpPr>
          <p:grpSpPr>
            <a:xfrm>
              <a:off x="94174" y="356285"/>
              <a:ext cx="4299190" cy="1029822"/>
              <a:chOff x="6453398" y="244444"/>
              <a:chExt cx="5492067" cy="1315562"/>
            </a:xfrm>
          </p:grpSpPr>
          <p:sp>
            <p:nvSpPr>
              <p:cNvPr id="278" name="Google Shape;278;p33"/>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79" name="Google Shape;279;p33"/>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80" name="Google Shape;280;p33"/>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81" name="Google Shape;281;p33"/>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82" name="Google Shape;282;p33"/>
          <p:cNvPicPr preferRelativeResize="0"/>
          <p:nvPr/>
        </p:nvPicPr>
        <p:blipFill>
          <a:blip r:embed="rId6">
            <a:alphaModFix/>
          </a:blip>
          <a:stretch>
            <a:fillRect/>
          </a:stretch>
        </p:blipFill>
        <p:spPr>
          <a:xfrm>
            <a:off x="0" y="754063"/>
            <a:ext cx="8496548" cy="5349875"/>
          </a:xfrm>
          <a:prstGeom prst="rect">
            <a:avLst/>
          </a:prstGeom>
          <a:noFill/>
          <a:ln>
            <a:noFill/>
          </a:ln>
        </p:spPr>
      </p:pic>
      <p:sp>
        <p:nvSpPr>
          <p:cNvPr id="283" name="Google Shape;283;p33"/>
          <p:cNvSpPr txBox="1"/>
          <p:nvPr/>
        </p:nvSpPr>
        <p:spPr>
          <a:xfrm>
            <a:off x="8648950" y="905550"/>
            <a:ext cx="3000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1979 Televisi dan Telepon Bersambungan di Inggris</a:t>
            </a:r>
            <a:endParaRPr sz="3200">
              <a:solidFill>
                <a:schemeClr val="dk1"/>
              </a:solidFill>
              <a:latin typeface="Calibri"/>
              <a:ea typeface="Calibri"/>
              <a:cs typeface="Calibri"/>
              <a:sym typeface="Calibri"/>
            </a:endParaRPr>
          </a:p>
          <a:p>
            <a:pPr indent="0" lvl="0" marL="0" rtl="0" algn="l">
              <a:spcBef>
                <a:spcPts val="0"/>
              </a:spcBef>
              <a:spcAft>
                <a:spcPts val="0"/>
              </a:spcAft>
              <a:buNone/>
            </a:pP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1982 Toko Online untuk Komputer Bekas di Boston Amerika</a:t>
            </a:r>
            <a:endParaRPr sz="3200">
              <a:solidFill>
                <a:schemeClr val="dk1"/>
              </a:solidFill>
              <a:latin typeface="Calibri"/>
              <a:ea typeface="Calibri"/>
              <a:cs typeface="Calibri"/>
              <a:sym typeface="Calibri"/>
            </a:endParaRPr>
          </a:p>
        </p:txBody>
      </p:sp>
      <p:pic>
        <p:nvPicPr>
          <p:cNvPr id="284" name="Google Shape;284;p33"/>
          <p:cNvPicPr preferRelativeResize="0"/>
          <p:nvPr/>
        </p:nvPicPr>
        <p:blipFill>
          <a:blip r:embed="rId7">
            <a:alphaModFix/>
          </a:blip>
          <a:stretch>
            <a:fillRect/>
          </a:stretch>
        </p:blipFill>
        <p:spPr>
          <a:xfrm rot="-904623">
            <a:off x="10457875" y="5460199"/>
            <a:ext cx="1191074" cy="119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290" name="Google Shape;290;p34"/>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91" name="Google Shape;291;p34"/>
          <p:cNvGrpSpPr/>
          <p:nvPr/>
        </p:nvGrpSpPr>
        <p:grpSpPr>
          <a:xfrm>
            <a:off x="8851042" y="65792"/>
            <a:ext cx="3256207" cy="631899"/>
            <a:chOff x="94174" y="356285"/>
            <a:chExt cx="4299190" cy="1029822"/>
          </a:xfrm>
        </p:grpSpPr>
        <p:grpSp>
          <p:nvGrpSpPr>
            <p:cNvPr id="292" name="Google Shape;292;p34"/>
            <p:cNvGrpSpPr/>
            <p:nvPr/>
          </p:nvGrpSpPr>
          <p:grpSpPr>
            <a:xfrm>
              <a:off x="94174" y="356285"/>
              <a:ext cx="4299190" cy="1029822"/>
              <a:chOff x="6453398" y="244444"/>
              <a:chExt cx="5492067" cy="1315562"/>
            </a:xfrm>
          </p:grpSpPr>
          <p:sp>
            <p:nvSpPr>
              <p:cNvPr id="293" name="Google Shape;293;p34"/>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94" name="Google Shape;294;p34"/>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95" name="Google Shape;295;p34"/>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96" name="Google Shape;296;p34"/>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97" name="Google Shape;297;p34"/>
          <p:cNvPicPr preferRelativeResize="0"/>
          <p:nvPr/>
        </p:nvPicPr>
        <p:blipFill>
          <a:blip r:embed="rId6">
            <a:alphaModFix/>
          </a:blip>
          <a:stretch>
            <a:fillRect/>
          </a:stretch>
        </p:blipFill>
        <p:spPr>
          <a:xfrm>
            <a:off x="0" y="765975"/>
            <a:ext cx="9005425" cy="5145601"/>
          </a:xfrm>
          <a:prstGeom prst="rect">
            <a:avLst/>
          </a:prstGeom>
          <a:noFill/>
          <a:ln>
            <a:noFill/>
          </a:ln>
        </p:spPr>
      </p:pic>
      <p:sp>
        <p:nvSpPr>
          <p:cNvPr id="298" name="Google Shape;298;p34"/>
          <p:cNvSpPr txBox="1"/>
          <p:nvPr/>
        </p:nvSpPr>
        <p:spPr>
          <a:xfrm>
            <a:off x="8979150" y="765975"/>
            <a:ext cx="3000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1992 Toko Online menjual buku didirikan</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1995 Pengadaan Toko Online Amazone sebagai pedagang buku</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nvSpPr>
        <p:spPr>
          <a:xfrm>
            <a:off x="1937433" y="6407833"/>
            <a:ext cx="7068000" cy="415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100">
                <a:solidFill>
                  <a:srgbClr val="999999"/>
                </a:solidFill>
                <a:latin typeface="Montserrat"/>
                <a:ea typeface="Montserrat"/>
                <a:cs typeface="Montserrat"/>
                <a:sym typeface="Montserrat"/>
              </a:rPr>
              <a:t>https://www.statista.com/statistics/216573/worldwide-market-share-of-search-engines/</a:t>
            </a:r>
            <a:endParaRPr sz="1100">
              <a:solidFill>
                <a:srgbClr val="999999"/>
              </a:solidFill>
              <a:latin typeface="Montserrat"/>
              <a:ea typeface="Montserrat"/>
              <a:cs typeface="Montserrat"/>
              <a:sym typeface="Montserrat"/>
            </a:endParaRPr>
          </a:p>
        </p:txBody>
      </p:sp>
      <p:sp>
        <p:nvSpPr>
          <p:cNvPr id="304" name="Google Shape;304;p35"/>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05" name="Google Shape;305;p35"/>
          <p:cNvGrpSpPr/>
          <p:nvPr/>
        </p:nvGrpSpPr>
        <p:grpSpPr>
          <a:xfrm>
            <a:off x="8851042" y="65792"/>
            <a:ext cx="3256207" cy="631899"/>
            <a:chOff x="94174" y="356285"/>
            <a:chExt cx="4299190" cy="1029822"/>
          </a:xfrm>
        </p:grpSpPr>
        <p:grpSp>
          <p:nvGrpSpPr>
            <p:cNvPr id="306" name="Google Shape;306;p35"/>
            <p:cNvGrpSpPr/>
            <p:nvPr/>
          </p:nvGrpSpPr>
          <p:grpSpPr>
            <a:xfrm>
              <a:off x="94174" y="356285"/>
              <a:ext cx="4299190" cy="1029822"/>
              <a:chOff x="6453398" y="244444"/>
              <a:chExt cx="5492067" cy="1315562"/>
            </a:xfrm>
          </p:grpSpPr>
          <p:sp>
            <p:nvSpPr>
              <p:cNvPr id="307" name="Google Shape;307;p35"/>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08" name="Google Shape;308;p35"/>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09" name="Google Shape;309;p35"/>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310" name="Google Shape;310;p35"/>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311" name="Google Shape;311;p35"/>
          <p:cNvPicPr preferRelativeResize="0"/>
          <p:nvPr/>
        </p:nvPicPr>
        <p:blipFill>
          <a:blip r:embed="rId6">
            <a:alphaModFix/>
          </a:blip>
          <a:stretch>
            <a:fillRect/>
          </a:stretch>
        </p:blipFill>
        <p:spPr>
          <a:xfrm>
            <a:off x="0" y="697706"/>
            <a:ext cx="8929096" cy="4543026"/>
          </a:xfrm>
          <a:prstGeom prst="rect">
            <a:avLst/>
          </a:prstGeom>
          <a:noFill/>
          <a:ln>
            <a:noFill/>
          </a:ln>
        </p:spPr>
      </p:pic>
      <p:sp>
        <p:nvSpPr>
          <p:cNvPr id="312" name="Google Shape;312;p35"/>
          <p:cNvSpPr txBox="1"/>
          <p:nvPr/>
        </p:nvSpPr>
        <p:spPr>
          <a:xfrm>
            <a:off x="8979150" y="775413"/>
            <a:ext cx="3000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1998 Alat Bayar Paypal digunakan. Sekarang ada macam2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2000 Google mengadakan alat promosi toko online</a:t>
            </a:r>
            <a:endParaRPr sz="3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